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82" r:id="rId4"/>
    <p:sldId id="266" r:id="rId5"/>
    <p:sldId id="293" r:id="rId6"/>
    <p:sldId id="297" r:id="rId7"/>
    <p:sldId id="284" r:id="rId8"/>
    <p:sldId id="291" r:id="rId9"/>
    <p:sldId id="300" r:id="rId10"/>
    <p:sldId id="299" r:id="rId11"/>
    <p:sldId id="298" r:id="rId12"/>
    <p:sldId id="285" r:id="rId13"/>
    <p:sldId id="271" r:id="rId14"/>
    <p:sldId id="301" r:id="rId15"/>
    <p:sldId id="302" r:id="rId16"/>
    <p:sldId id="303" r:id="rId17"/>
    <p:sldId id="306" r:id="rId18"/>
    <p:sldId id="307" r:id="rId19"/>
    <p:sldId id="265" r:id="rId20"/>
    <p:sldId id="286" r:id="rId21"/>
    <p:sldId id="287" r:id="rId22"/>
    <p:sldId id="288" r:id="rId23"/>
    <p:sldId id="263" r:id="rId24"/>
    <p:sldId id="261" r:id="rId25"/>
    <p:sldId id="289" r:id="rId26"/>
    <p:sldId id="292" r:id="rId27"/>
    <p:sldId id="290" r:id="rId28"/>
  </p:sldIdLst>
  <p:sldSz cx="9144000" cy="6858000" type="screen4x3"/>
  <p:notesSz cx="679767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6AC3C5-A3B0-D217-819F-60CB6EAA0C87}" name="Nicola Witt" initials="NW" userId="7e2685176dc752e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7B7"/>
    <a:srgbClr val="F4FAFA"/>
    <a:srgbClr val="C6E6E8"/>
    <a:srgbClr val="DEF1F2"/>
    <a:srgbClr val="FF5050"/>
    <a:srgbClr val="A6D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2653"/>
  </p:normalViewPr>
  <p:slideViewPr>
    <p:cSldViewPr>
      <p:cViewPr varScale="1">
        <p:scale>
          <a:sx n="114" d="100"/>
          <a:sy n="114" d="100"/>
        </p:scale>
        <p:origin x="17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75D10EB-BD56-4A84-95CF-C8B5EB0D31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AC1135-1A3C-4BE8-AD54-F7ABF7DD8D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2E65B2-4FB9-4AE8-B0A8-48E53E379238}" type="datetimeFigureOut">
              <a:rPr lang="de-DE"/>
              <a:pPr>
                <a:defRPr/>
              </a:pPr>
              <a:t>26.03.25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5E7ED252-8B58-42E0-A64B-5BC28B09FB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751789B-D6CC-4F40-89D0-A25C7F0CD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302290-39B1-4FE6-82E1-7BC6D58499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BB40B5-A006-4CCA-B534-DC08F354C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101F6A9-4378-4019-981A-FDE87751989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E8E073-BE7C-46AF-83FB-5D3178899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12296A-B86C-4862-A3F5-03CBC6721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4B5570-055B-40D8-BE4C-8CF57F107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63B72-9BCD-4180-8A3F-8D03650179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33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452595-656D-4AB4-8585-77ED5FA4E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ABC663-E82F-48E4-B4E3-6F2E623A5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EE92F9-C923-438C-95B9-F75148B95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0FF92-8D53-4657-A8E3-BF289726B7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772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2C185C-C1C7-45E8-B076-B90494948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1DB450-A476-4C4A-9C86-139172A19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7EB07B-6E3A-4A43-ADEF-2D5AFEF93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A85D0-B5EB-4F0D-8702-97B1B19AAE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267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89084-E8E9-464E-98DF-3EB8EAA5D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0D36DF-0A25-4516-9215-0B1012144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DFA0BA-6A97-46B7-B2BF-E025CE9C6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1A4F5-165E-40DD-80AC-2F66130583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255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157086-1FF5-4C10-970F-C167542D7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7C728-F74A-4B05-87A3-CB7DAFB0A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99FDD-0C4D-41C7-A49B-EC17C2093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A7C41-3465-4957-868B-9F71EC4861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599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5B2ABC-A58F-426D-825C-4893F6ABF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5DB93-AB5E-4E99-8AFC-8A25FB24C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C25D9-F332-4502-8763-2EC863B6B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CCB99-0E6D-4701-AFDF-CADD88CC5C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670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F26B4D-8D07-4667-A4B4-84AD78945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468894-E87D-4427-B96E-CC17D354E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F69334-6EAE-4E39-8D58-CB85FB880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D0004-03BC-4F23-B5EE-207921EA860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186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811399-932E-4653-9CA2-2E781CDCB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B25D72-E18B-47B0-BE25-3B83C3DB0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B4A83C-CB0C-4DEC-A91F-5FBF8052D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5A3CF-9A07-4EE7-8CE2-38357F3AFCC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002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02FDCC-FE99-49A7-9F49-BB8C61B9F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90F757-03B5-4C47-A87B-6407AACC7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706409-D238-4A82-B226-B3549A2FC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E428-4B5C-4D7C-9185-226D499D1C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871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DDF06-E9B0-472A-B5A8-BD1FCA50F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29413-27ED-4223-AD21-EBD19246C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7A0F7B-2C64-471B-A139-759159FF9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991AE-EC39-4330-B324-7FEF2AD6A6D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710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C4E2B-CDE2-4389-8F58-088BF3F9A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2184C-AF65-43E0-8DF0-014015ADE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B19A1-2CD6-4729-926F-16B384BAA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2BF05-016E-4949-87A1-ADE261D244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896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345572-A4B7-47EC-8161-539FDD7F3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A0F9CC-C055-4FA6-A6E0-DBC847F1A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AA57CA-1BA1-4D71-88FC-84D190D183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ABD05D-B99B-45FE-A9B4-381137D96B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EEE6F7-4726-4390-BE49-D94E429124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DA99035-5637-40FF-996B-4107D247420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ehrer-online-bw.de/,Lde/Startseite/vdonline/Vorbereitungsdienst+im+Gasthoererstat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hrer-online-bw.de/,Lde/Startseite/vdonline/VD_Online_Bewerbungsverfahr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minare-bw.de/SEMINAR-STUTTGART-SOS,Lde/Startseite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hyperlink" Target="http://seminare-bw.de/SEMINAR-STUTTGART-SOS,Lde/Startseite/Standorte/Ellwangen" TargetMode="External"/><Relationship Id="rId3" Type="http://schemas.openxmlformats.org/officeDocument/2006/relationships/hyperlink" Target="http://sop.seminar-freiburg.de/,Lde/Startseite" TargetMode="External"/><Relationship Id="rId7" Type="http://schemas.openxmlformats.org/officeDocument/2006/relationships/hyperlink" Target="http://seminare-bw.de/SEMINAR-STUTTGART-SOS,Lde/Startseite/Standorte/Weingarten" TargetMode="External"/><Relationship Id="rId12" Type="http://schemas.openxmlformats.org/officeDocument/2006/relationships/hyperlink" Target="http://seminare-bw.de/SEMINAR-STUTTGART-SOS,Lde/Startseite/Standorte/Bad+Mergentheim" TargetMode="External"/><Relationship Id="rId17" Type="http://schemas.openxmlformats.org/officeDocument/2006/relationships/image" Target="../media/image14.jpeg"/><Relationship Id="rId2" Type="http://schemas.openxmlformats.org/officeDocument/2006/relationships/image" Target="../media/image7.jpeg"/><Relationship Id="rId16" Type="http://schemas.openxmlformats.org/officeDocument/2006/relationships/hyperlink" Target="https://sop-hd.seminare-bw.de/,Lde/Startseite/Standort+Pforzhei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jpeg"/><Relationship Id="rId5" Type="http://schemas.openxmlformats.org/officeDocument/2006/relationships/hyperlink" Target="https://sop-hd.seminare-bw.de/,Lde/Startseite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https://sop-s.seminare-bw.de/,Lde/Startseite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seminare-bw.de/SEMINAR-STUTTGART-SOS,Lde/Startseite" TargetMode="External"/><Relationship Id="rId14" Type="http://schemas.openxmlformats.org/officeDocument/2006/relationships/hyperlink" Target="http://sop.seminar-freiburg.de/,Lde/Startseite/Dezentraler+Standort+Rottwei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lehrer-online-bw.de/,Lde/Startseite/vdonline/Ansprechpartner+Regierungspraesidi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hrer-online-bw.de/,Lde/Startseite/vdonline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hrer-online-bw.de/,Lde/Startseite/vdonline/VD-Sonderpaedagogik-ab-201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hrer-online-bw.de/site/pbs-bw-new/get/documents/KULTUS.Dachmandant/KULTUS/lehrer-online-bw/vorbereitungsdienst/pdf/vd-sop-merkblatt%202020.pdf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lehrer-online-bw.de/,Lde/Startseite/vdonline/Vorbereitungsdienst-Kontak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hrer-online-bw.de/,Lde/2361164" TargetMode="External"/><Relationship Id="rId5" Type="http://schemas.openxmlformats.org/officeDocument/2006/relationships/hyperlink" Target="https://lehrer-online-bw.de/,Lde/2361152" TargetMode="External"/><Relationship Id="rId4" Type="http://schemas.openxmlformats.org/officeDocument/2006/relationships/hyperlink" Target="https://lehrer-online-bw.de/,Lde/Startseite/vdonline/Betriebs-+oder+Sozialpraktikum" TargetMode="External"/><Relationship Id="rId9" Type="http://schemas.openxmlformats.org/officeDocument/2006/relationships/hyperlink" Target="https://lehrer-online-bw.de/site/pbs-bw-km-root/get/documents_E376867341/KULTUS.Dachmandant/KULTUS/lehrer-online-bw/vorbereitungsdienst/pdf/vd-sop-merkblatt%202025%20bf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hrer-online-bw.de/site/pbs-bw-km-root/get/documents_E1532933635/KULTUS.Dachmandant/KULTUS/lehrer-online-bw/vorbereitungsdienst/pdf/vd-sop-merkblatt%202022%20bf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hrer-online-bw.de/site/pbs-bw-km-root/get/documents_E1532933635/KULTUS.Dachmandant/KULTUS/lehrer-online-bw/vorbereitungsdienst/pdf/vd-sop-merkblatt%202022%20bf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hrer-online-bw.de/,Lde/5171880" TargetMode="External"/><Relationship Id="rId2" Type="http://schemas.openxmlformats.org/officeDocument/2006/relationships/hyperlink" Target="https://lehrer-online-bw.de/,Lde/51718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20A721F-3E65-4C5E-B25A-D152F1DEC3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981075"/>
            <a:ext cx="8353425" cy="3168005"/>
          </a:xfrm>
        </p:spPr>
        <p:txBody>
          <a:bodyPr/>
          <a:lstStyle/>
          <a:p>
            <a:pPr defTabSz="912813"/>
            <a:r>
              <a:rPr lang="de-DE" altLang="de-DE" sz="4000" b="1" dirty="0"/>
              <a:t>Die Zweite Phase </a:t>
            </a:r>
            <a:br>
              <a:rPr lang="de-DE" altLang="de-DE" sz="4000" b="1" dirty="0"/>
            </a:br>
            <a:r>
              <a:rPr lang="de-DE" altLang="de-DE" sz="4000" b="1" dirty="0"/>
              <a:t>der Ausbildung im</a:t>
            </a:r>
            <a:br>
              <a:rPr lang="de-DE" altLang="de-DE" sz="4000" b="1" dirty="0"/>
            </a:br>
            <a:r>
              <a:rPr lang="de-DE" altLang="de-DE" sz="4000" b="1" dirty="0"/>
              <a:t>‚Lehramt Sonderpädagogik‘</a:t>
            </a:r>
            <a:br>
              <a:rPr lang="de-DE" altLang="de-DE" sz="4000" b="1" dirty="0"/>
            </a:br>
            <a:r>
              <a:rPr lang="de-DE" altLang="de-DE" sz="4000" b="1" dirty="0"/>
              <a:t>in Baden-Württemberg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EAB8CF0-32FE-486B-B735-EFDA1F9AE3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4221088"/>
            <a:ext cx="7488238" cy="1368152"/>
          </a:xfrm>
        </p:spPr>
        <p:txBody>
          <a:bodyPr/>
          <a:lstStyle/>
          <a:p>
            <a:pPr defTabSz="912813" eaLnBrk="1" hangingPunct="1"/>
            <a:r>
              <a:rPr lang="de-DE" altLang="de-DE" sz="1800" dirty="0"/>
              <a:t>Information zum Vorbereitungsdienst </a:t>
            </a:r>
          </a:p>
          <a:p>
            <a:pPr defTabSz="912813" eaLnBrk="1" hangingPunct="1"/>
            <a:r>
              <a:rPr lang="de-DE" altLang="de-DE" sz="1800" dirty="0"/>
              <a:t>der Seminare für Ausbildung und Fortbildung der Lehrkräfte Freiburg, Heidelberg, Stuttgart</a:t>
            </a:r>
          </a:p>
          <a:p>
            <a:pPr defTabSz="912813" eaLnBrk="1" hangingPunct="1"/>
            <a:r>
              <a:rPr lang="de-DE" altLang="de-DE" sz="1800" dirty="0"/>
              <a:t>Abteilungen Sonderpädagogik</a:t>
            </a:r>
          </a:p>
          <a:p>
            <a:pPr algn="l" defTabSz="912813" eaLnBrk="1" hangingPunct="1"/>
            <a:endParaRPr lang="de-DE" altLang="de-DE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FA043E3A-80FC-47E5-AE77-779E6E10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4FAFA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 dirty="0"/>
              <a:t>Wichtige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19CE6-2A18-4E9E-B35E-C0B4130C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  <a:defRPr/>
            </a:pPr>
            <a:endParaRPr lang="en-US" sz="2400" u="sng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400" u="sng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sz="2400" u="sng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Vorbereitungsdienst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u="sng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bei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u="sng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Schwerbehinderung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u="sng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oder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u="sng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Gleichstellung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</a:t>
            </a:r>
          </a:p>
          <a:p>
            <a:pPr marL="641350" indent="-285750">
              <a:defRPr/>
            </a:pPr>
            <a:r>
              <a:rPr lang="en-US" sz="1800" dirty="0" err="1">
                <a:sym typeface="Wingdings" panose="05000000000000000000" pitchFamily="2" charset="2"/>
              </a:rPr>
              <a:t>Angabe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bei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Bewerbung</a:t>
            </a:r>
            <a:endParaRPr lang="en-US" sz="1800" dirty="0">
              <a:sym typeface="Wingdings" panose="05000000000000000000" pitchFamily="2" charset="2"/>
            </a:endParaRPr>
          </a:p>
          <a:p>
            <a:pPr marL="641350" indent="-285750">
              <a:defRPr/>
            </a:pPr>
            <a:r>
              <a:rPr lang="en-US" sz="1800" dirty="0" err="1">
                <a:sym typeface="Wingdings" panose="05000000000000000000" pitchFamily="2" charset="2"/>
              </a:rPr>
              <a:t>Frühzeitige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Kontaktaufnahme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mit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dem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Wunschseminar</a:t>
            </a:r>
            <a:r>
              <a:rPr lang="en-US" sz="1800" dirty="0">
                <a:sym typeface="Wingdings" panose="05000000000000000000" pitchFamily="2" charset="2"/>
              </a:rPr>
              <a:t> (</a:t>
            </a:r>
            <a:r>
              <a:rPr lang="en-US" sz="1800" dirty="0" err="1">
                <a:sym typeface="Wingdings" panose="05000000000000000000" pitchFamily="2" charset="2"/>
              </a:rPr>
              <a:t>Herbst</a:t>
            </a:r>
            <a:r>
              <a:rPr lang="en-US" sz="1800" dirty="0">
                <a:sym typeface="Wingdings" panose="05000000000000000000" pitchFamily="2" charset="2"/>
              </a:rPr>
              <a:t>)</a:t>
            </a:r>
          </a:p>
          <a:p>
            <a:pPr marL="641350" indent="-285750"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marL="355600" indent="0">
              <a:buNone/>
              <a:defRPr/>
            </a:pP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Bitte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melden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Sie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sich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beim</a:t>
            </a:r>
            <a:r>
              <a:rPr lang="en-US" sz="1800" dirty="0">
                <a:sym typeface="Wingdings" panose="05000000000000000000" pitchFamily="2" charset="2"/>
              </a:rPr>
              <a:t> Seminar </a:t>
            </a:r>
            <a:r>
              <a:rPr lang="en-US" sz="1800" dirty="0" err="1">
                <a:sym typeface="Wingdings" panose="05000000000000000000" pitchFamily="2" charset="2"/>
              </a:rPr>
              <a:t>Ihres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Erstwunsches</a:t>
            </a: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9220" name="Fußzeilenplatzhalter 3">
            <a:extLst>
              <a:ext uri="{FF2B5EF4-FFF2-40B4-BE49-F238E27FC236}">
                <a16:creationId xmlns:a16="http://schemas.microsoft.com/office/drawing/2014/main" id="{283C481C-5744-42A1-921B-10B8D1D0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6381750"/>
            <a:ext cx="5472112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  <a:endParaRPr lang="de-DE" alt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0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FA043E3A-80FC-47E5-AE77-779E6E10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4FAFA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/>
              <a:t>Wichtige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19CE6-2A18-4E9E-B35E-C0B4130C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8417"/>
            <a:ext cx="8229600" cy="506680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>
                <a:hlinkClick r:id="rId2"/>
              </a:rPr>
              <a:t>Vorbereitungsdienst im Gasthörerstatus</a:t>
            </a:r>
            <a:r>
              <a:rPr lang="de-DE" sz="2400" dirty="0"/>
              <a:t> ist möglich, wenn</a:t>
            </a:r>
          </a:p>
          <a:p>
            <a:pPr marL="719138" indent="-363538">
              <a:defRPr/>
            </a:pPr>
            <a:r>
              <a:rPr lang="de-DE" sz="1800" dirty="0"/>
              <a:t>Masterstudium an PH nach Beginn des VD am 1. Februar noch im laufenden Wintersemester abgeschlossen werden muss, </a:t>
            </a:r>
          </a:p>
          <a:p>
            <a:pPr marL="719138" indent="-363538">
              <a:defRPr/>
            </a:pPr>
            <a:r>
              <a:rPr lang="de-DE" sz="1800" dirty="0"/>
              <a:t>Der </a:t>
            </a:r>
            <a:r>
              <a:rPr lang="de-DE" sz="1800" b="1" dirty="0"/>
              <a:t>Abgabetermin für die Masterarbeit bis 15. Januar </a:t>
            </a:r>
            <a:r>
              <a:rPr lang="de-DE" sz="1800" dirty="0"/>
              <a:t>bestätigt wird,</a:t>
            </a:r>
          </a:p>
          <a:p>
            <a:pPr marL="719138" indent="-363538">
              <a:defRPr/>
            </a:pPr>
            <a:r>
              <a:rPr lang="de-DE" sz="1800" dirty="0"/>
              <a:t>bis spätestens </a:t>
            </a:r>
            <a:r>
              <a:rPr lang="de-DE" sz="1800" b="1" dirty="0"/>
              <a:t>31. März das Zeugnis </a:t>
            </a:r>
            <a:r>
              <a:rPr lang="de-DE" sz="1800" dirty="0"/>
              <a:t>dem zuständigen Regierungspräsidium vorgelegt wird. </a:t>
            </a:r>
            <a:endParaRPr lang="de-DE" sz="2400" dirty="0"/>
          </a:p>
          <a:p>
            <a:pPr marL="698500">
              <a:buFont typeface="Wingdings" panose="05000000000000000000" pitchFamily="2" charset="2"/>
              <a:buChar char="à"/>
              <a:defRPr/>
            </a:pPr>
            <a:r>
              <a:rPr lang="en-US" sz="1800" dirty="0" err="1">
                <a:sym typeface="Wingdings" panose="05000000000000000000" pitchFamily="2" charset="2"/>
              </a:rPr>
              <a:t>Informationen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finden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Sie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hier</a:t>
            </a:r>
            <a:r>
              <a:rPr lang="en-US" sz="1800" dirty="0">
                <a:sym typeface="Wingdings" panose="05000000000000000000" pitchFamily="2" charset="2"/>
              </a:rPr>
              <a:t>: </a:t>
            </a:r>
          </a:p>
          <a:p>
            <a:pPr marL="355600" indent="0">
              <a:buNone/>
              <a:defRPr/>
            </a:pPr>
            <a:r>
              <a:rPr lang="en-US" sz="1400" dirty="0">
                <a:sym typeface="Wingdings" panose="05000000000000000000" pitchFamily="2" charset="2"/>
                <a:hlinkClick r:id="rId2"/>
              </a:rPr>
              <a:t>https://lehrer-online-bw.de/,Lde/Startseite/vdonline/Vorbereitungsdienst+im+Gasthoererstatus</a:t>
            </a: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1400" u="sng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sz="2400" u="sng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Empfehlungen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  <a:defRPr/>
            </a:pPr>
            <a:r>
              <a:rPr lang="en-US" sz="1800" dirty="0" err="1">
                <a:sym typeface="Wingdings" panose="05000000000000000000" pitchFamily="2" charset="2"/>
              </a:rPr>
              <a:t>Wegen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Korrekturzeiten</a:t>
            </a:r>
            <a:r>
              <a:rPr lang="en-US" sz="1800" dirty="0">
                <a:sym typeface="Wingdings" panose="05000000000000000000" pitchFamily="2" charset="2"/>
              </a:rPr>
              <a:t> und </a:t>
            </a:r>
            <a:r>
              <a:rPr lang="en-US" sz="1800" dirty="0" err="1">
                <a:sym typeface="Wingdings" panose="05000000000000000000" pitchFamily="2" charset="2"/>
              </a:rPr>
              <a:t>Vorlaufzeiten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zum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Druck</a:t>
            </a:r>
            <a:r>
              <a:rPr lang="en-US" sz="1800" dirty="0">
                <a:sym typeface="Wingdings" panose="05000000000000000000" pitchFamily="2" charset="2"/>
              </a:rPr>
              <a:t> der </a:t>
            </a:r>
            <a:r>
              <a:rPr lang="en-US" sz="1800" dirty="0" err="1">
                <a:sym typeface="Wingdings" panose="05000000000000000000" pitchFamily="2" charset="2"/>
              </a:rPr>
              <a:t>Zeugnisse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sollte</a:t>
            </a:r>
            <a:r>
              <a:rPr lang="en-US" sz="1800" dirty="0">
                <a:sym typeface="Wingdings" panose="05000000000000000000" pitchFamily="2" charset="2"/>
              </a:rPr>
              <a:t>/n</a:t>
            </a:r>
          </a:p>
          <a:p>
            <a:pPr marL="342900">
              <a:buFontTx/>
              <a:buChar char="-"/>
              <a:defRPr/>
            </a:pPr>
            <a:r>
              <a:rPr lang="en-US" sz="1800" dirty="0">
                <a:sym typeface="Wingdings" panose="05000000000000000000" pitchFamily="2" charset="2"/>
              </a:rPr>
              <a:t>die </a:t>
            </a:r>
            <a:r>
              <a:rPr lang="en-US" sz="1800" dirty="0" err="1">
                <a:sym typeface="Wingdings" panose="05000000000000000000" pitchFamily="2" charset="2"/>
              </a:rPr>
              <a:t>schriftlichen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Prüfungen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im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Januar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abgeschlossen</a:t>
            </a:r>
            <a:r>
              <a:rPr lang="en-US" sz="1800" dirty="0">
                <a:sym typeface="Wingdings" panose="05000000000000000000" pitchFamily="2" charset="2"/>
              </a:rPr>
              <a:t> sein,</a:t>
            </a:r>
          </a:p>
          <a:p>
            <a:pPr marL="342900">
              <a:buFontTx/>
              <a:buChar char="-"/>
              <a:defRPr/>
            </a:pPr>
            <a:r>
              <a:rPr lang="en-US" sz="1800" dirty="0">
                <a:sym typeface="Wingdings" panose="05000000000000000000" pitchFamily="2" charset="2"/>
              </a:rPr>
              <a:t>maximal 1 – 2 </a:t>
            </a:r>
            <a:r>
              <a:rPr lang="en-US" sz="1800" dirty="0" err="1">
                <a:sym typeface="Wingdings" panose="05000000000000000000" pitchFamily="2" charset="2"/>
              </a:rPr>
              <a:t>mündliche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Prüfungen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noch</a:t>
            </a:r>
            <a:r>
              <a:rPr lang="en-US" sz="1800" dirty="0">
                <a:sym typeface="Wingdings" panose="05000000000000000000" pitchFamily="2" charset="2"/>
              </a:rPr>
              <a:t> ab </a:t>
            </a:r>
            <a:r>
              <a:rPr lang="en-US" sz="1800" dirty="0" err="1">
                <a:sym typeface="Wingdings" panose="05000000000000000000" pitchFamily="2" charset="2"/>
              </a:rPr>
              <a:t>Februar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abzulegen</a:t>
            </a:r>
            <a:r>
              <a:rPr lang="en-US" sz="1800" dirty="0">
                <a:sym typeface="Wingdings" panose="05000000000000000000" pitchFamily="2" charset="2"/>
              </a:rPr>
              <a:t> sein.</a:t>
            </a:r>
          </a:p>
          <a:p>
            <a:pPr marL="0" indent="0">
              <a:buNone/>
              <a:defRPr/>
            </a:pP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 err="1">
                <a:sym typeface="Wingdings" panose="05000000000000000000" pitchFamily="2" charset="2"/>
              </a:rPr>
              <a:t>Gasthörer</a:t>
            </a:r>
            <a:r>
              <a:rPr lang="en-US" sz="1800" b="1" dirty="0">
                <a:sym typeface="Wingdings" panose="05000000000000000000" pitchFamily="2" charset="2"/>
              </a:rPr>
              <a:t>*</a:t>
            </a:r>
            <a:r>
              <a:rPr lang="en-US" sz="1800" b="1" dirty="0" err="1">
                <a:sym typeface="Wingdings" panose="05000000000000000000" pitchFamily="2" charset="2"/>
              </a:rPr>
              <a:t>innen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sollten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sich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dessen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bewusst</a:t>
            </a:r>
            <a:r>
              <a:rPr lang="en-US" sz="1800" b="1" dirty="0">
                <a:sym typeface="Wingdings" panose="05000000000000000000" pitchFamily="2" charset="2"/>
              </a:rPr>
              <a:t> sein, </a:t>
            </a:r>
            <a:r>
              <a:rPr lang="en-US" sz="1800" b="1" dirty="0" err="1">
                <a:sym typeface="Wingdings" panose="05000000000000000000" pitchFamily="2" charset="2"/>
              </a:rPr>
              <a:t>dass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sie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sich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zu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Beginn</a:t>
            </a:r>
            <a:r>
              <a:rPr lang="en-US" sz="1800" b="1" dirty="0">
                <a:sym typeface="Wingdings" panose="05000000000000000000" pitchFamily="2" charset="2"/>
              </a:rPr>
              <a:t> des </a:t>
            </a:r>
            <a:r>
              <a:rPr lang="en-US" sz="1800" b="1" dirty="0" err="1">
                <a:sym typeface="Wingdings" panose="05000000000000000000" pitchFamily="2" charset="2"/>
              </a:rPr>
              <a:t>Vorbereitungsdienstes</a:t>
            </a:r>
            <a:r>
              <a:rPr lang="en-US" sz="1800" b="1" dirty="0">
                <a:sym typeface="Wingdings" panose="05000000000000000000" pitchFamily="2" charset="2"/>
              </a:rPr>
              <a:t> in </a:t>
            </a:r>
            <a:r>
              <a:rPr lang="en-US" sz="1800" b="1" dirty="0" err="1">
                <a:sym typeface="Wingdings" panose="05000000000000000000" pitchFamily="2" charset="2"/>
              </a:rPr>
              <a:t>einer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Doppelbelastung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befinden</a:t>
            </a:r>
            <a:r>
              <a:rPr lang="en-US" sz="1800" b="1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9220" name="Fußzeilenplatzhalter 3">
            <a:extLst>
              <a:ext uri="{FF2B5EF4-FFF2-40B4-BE49-F238E27FC236}">
                <a16:creationId xmlns:a16="http://schemas.microsoft.com/office/drawing/2014/main" id="{283C481C-5744-42A1-921B-10B8D1D0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13" y="6245225"/>
            <a:ext cx="5472112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</a:p>
        </p:txBody>
      </p:sp>
    </p:spTree>
    <p:extLst>
      <p:ext uri="{BB962C8B-B14F-4D97-AF65-F5344CB8AC3E}">
        <p14:creationId xmlns:p14="http://schemas.microsoft.com/office/powerpoint/2010/main" val="70869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LEHRER-ONLINE-BW - Vorbereitungsdienst">
            <a:extLst>
              <a:ext uri="{FF2B5EF4-FFF2-40B4-BE49-F238E27FC236}">
                <a16:creationId xmlns:a16="http://schemas.microsoft.com/office/drawing/2014/main" id="{B1BD67FF-F8B0-4786-98F0-A600673C9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" y="2060848"/>
            <a:ext cx="5189562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Titel 1">
            <a:extLst>
              <a:ext uri="{FF2B5EF4-FFF2-40B4-BE49-F238E27FC236}">
                <a16:creationId xmlns:a16="http://schemas.microsoft.com/office/drawing/2014/main" id="{0713A53A-344E-449D-8773-F1EB14855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/>
          <a:lstStyle/>
          <a:p>
            <a:r>
              <a:rPr lang="de-DE" altLang="de-DE" sz="3200" dirty="0"/>
              <a:t>3. Die Bewerbung konkret</a:t>
            </a:r>
          </a:p>
        </p:txBody>
      </p:sp>
      <p:sp>
        <p:nvSpPr>
          <p:cNvPr id="10243" name="Fußzeilenplatzhalter 3">
            <a:extLst>
              <a:ext uri="{FF2B5EF4-FFF2-40B4-BE49-F238E27FC236}">
                <a16:creationId xmlns:a16="http://schemas.microsoft.com/office/drawing/2014/main" id="{98976743-8DB5-42AA-A742-2B787B04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375" y="6378575"/>
            <a:ext cx="5543550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52C4653-5FA6-4C91-9738-E874BEBC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706" y="5229200"/>
            <a:ext cx="1512887" cy="676275"/>
          </a:xfrm>
          <a:prstGeom prst="lef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  <a:defRPr/>
            </a:pPr>
            <a:r>
              <a:rPr lang="de-DE" sz="1100" dirty="0">
                <a:solidFill>
                  <a:schemeClr val="tx2"/>
                </a:solidFill>
                <a:hlinkClick r:id="rId3"/>
              </a:rPr>
              <a:t>Bewerbungsportal</a:t>
            </a:r>
            <a:endParaRPr lang="de-DE" sz="1100" dirty="0">
              <a:solidFill>
                <a:schemeClr val="tx2"/>
              </a:solidFill>
            </a:endParaRPr>
          </a:p>
        </p:txBody>
      </p:sp>
      <p:sp>
        <p:nvSpPr>
          <p:cNvPr id="10246" name="Textfeld 6">
            <a:extLst>
              <a:ext uri="{FF2B5EF4-FFF2-40B4-BE49-F238E27FC236}">
                <a16:creationId xmlns:a16="http://schemas.microsoft.com/office/drawing/2014/main" id="{B654824F-E72A-4067-8157-178D5982C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477963"/>
            <a:ext cx="4752975" cy="334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de-DE" altLang="de-DE" sz="1400" dirty="0"/>
              <a:t>Die Bewerbungsfrist beginnt am </a:t>
            </a:r>
            <a:r>
              <a:rPr lang="de-DE" altLang="de-DE" sz="1400" b="1" dirty="0"/>
              <a:t>01. Mai </a:t>
            </a:r>
            <a:r>
              <a:rPr lang="de-DE" altLang="de-DE" sz="1400" dirty="0"/>
              <a:t>und endet jeweils am </a:t>
            </a:r>
            <a:r>
              <a:rPr lang="de-DE" altLang="de-DE" sz="1400" b="1" dirty="0"/>
              <a:t>01. September </a:t>
            </a:r>
            <a:r>
              <a:rPr lang="de-DE" altLang="de-DE" sz="1400" dirty="0"/>
              <a:t>des Vorjahres.</a:t>
            </a:r>
          </a:p>
          <a:p>
            <a:pPr>
              <a:spcBef>
                <a:spcPts val="600"/>
              </a:spcBef>
            </a:pPr>
            <a:r>
              <a:rPr lang="de-DE" altLang="de-DE" sz="1400" dirty="0"/>
              <a:t>Für die Bewerbung ist das VD-Online-Bewerbungsverfahren zu benutzen.</a:t>
            </a:r>
          </a:p>
          <a:p>
            <a:pPr>
              <a:spcBef>
                <a:spcPts val="600"/>
              </a:spcBef>
            </a:pPr>
            <a:r>
              <a:rPr lang="de-DE" altLang="de-DE" sz="1400" dirty="0"/>
              <a:t>Der Ausdruck der Online-Bewerbung, der nach Abschluss des Vorgangs erzeugt wird, muss zusammen mit allen erforderlichen Unterlagen innerhalb von 4 Wochen, jedoch spätestens bis zum Bewerberschluss, unterschrieben an das Regierungspräsidium des Erstseminarwunsches geschickt werden.</a:t>
            </a:r>
          </a:p>
          <a:p>
            <a:pPr>
              <a:spcBef>
                <a:spcPts val="600"/>
              </a:spcBef>
            </a:pPr>
            <a:r>
              <a:rPr lang="de-DE" altLang="de-DE" sz="1400" dirty="0"/>
              <a:t>Der Vorbereitungsdienst beginnt jeweils am </a:t>
            </a:r>
            <a:r>
              <a:rPr lang="de-DE" altLang="de-DE" sz="1400" b="1" dirty="0"/>
              <a:t>01. Februar </a:t>
            </a:r>
            <a:r>
              <a:rPr lang="de-DE" altLang="de-DE" sz="1400" dirty="0"/>
              <a:t>und dauert in der Regel drei Unterrichtshalbjahre (18 Monate).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BC648CA-8A5D-4612-BDBB-A04A9BA4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5033962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el 1">
            <a:extLst>
              <a:ext uri="{FF2B5EF4-FFF2-40B4-BE49-F238E27FC236}">
                <a16:creationId xmlns:a16="http://schemas.microsoft.com/office/drawing/2014/main" id="{E92F70BE-FBF5-43FF-8F0C-2CDFCECE0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3789040"/>
            <a:ext cx="8327082" cy="1863725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de-DE" altLang="de-DE" sz="2800" i="1" dirty="0"/>
              <a:t>Onlinebewerbung ab 01.05. </a:t>
            </a:r>
            <a:r>
              <a:rPr lang="de-DE" altLang="de-DE" sz="2800" b="1" i="1" dirty="0">
                <a:solidFill>
                  <a:srgbClr val="FF0000"/>
                </a:solidFill>
              </a:rPr>
              <a:t>bis spätestens 01.09. </a:t>
            </a:r>
            <a:r>
              <a:rPr lang="de-DE" altLang="de-DE" sz="2800" i="1" dirty="0"/>
              <a:t>möglich.</a:t>
            </a:r>
            <a:br>
              <a:rPr lang="de-DE" altLang="de-DE" sz="2800" i="1" dirty="0"/>
            </a:br>
            <a:r>
              <a:rPr lang="de-DE" altLang="de-DE" sz="2800" i="1" dirty="0"/>
              <a:t>Bereits vorliegende Unterlagen einreichen. </a:t>
            </a:r>
            <a:br>
              <a:rPr lang="de-DE" altLang="de-DE" sz="2800" i="1" dirty="0"/>
            </a:br>
            <a:r>
              <a:rPr lang="de-DE" altLang="de-DE" sz="2800" i="1" dirty="0"/>
              <a:t>Alle weiteren bis 15. Dez. nachreichen!</a:t>
            </a:r>
            <a:endParaRPr lang="de-DE" altLang="de-DE" sz="2800" dirty="0"/>
          </a:p>
        </p:txBody>
      </p:sp>
      <p:sp>
        <p:nvSpPr>
          <p:cNvPr id="11268" name="Textfeld 2">
            <a:extLst>
              <a:ext uri="{FF2B5EF4-FFF2-40B4-BE49-F238E27FC236}">
                <a16:creationId xmlns:a16="http://schemas.microsoft.com/office/drawing/2014/main" id="{3CBD6EA9-3F90-46B6-BBBF-E59802105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08050"/>
            <a:ext cx="2592388" cy="1385888"/>
          </a:xfrm>
          <a:prstGeom prst="rect">
            <a:avLst/>
          </a:prstGeom>
          <a:solidFill>
            <a:srgbClr val="A6D46E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altLang="de-DE" sz="2000" dirty="0"/>
              <a:t>Es müssen </a:t>
            </a:r>
            <a:r>
              <a:rPr lang="de-DE" altLang="de-DE" sz="2400" b="1" dirty="0"/>
              <a:t>4 </a:t>
            </a:r>
          </a:p>
          <a:p>
            <a:pPr eaLnBrk="1" hangingPunct="1"/>
            <a:r>
              <a:rPr lang="de-DE" altLang="de-DE" sz="2000" dirty="0"/>
              <a:t>Seminarortswünsche</a:t>
            </a:r>
          </a:p>
          <a:p>
            <a:pPr eaLnBrk="1" hangingPunct="1"/>
            <a:r>
              <a:rPr lang="de-DE" altLang="de-DE" sz="2000" dirty="0"/>
              <a:t>angegeben werden</a:t>
            </a:r>
          </a:p>
          <a:p>
            <a:pPr eaLnBrk="1" hangingPunct="1"/>
            <a:endParaRPr lang="de-DE" altLang="de-DE" sz="2000" dirty="0"/>
          </a:p>
        </p:txBody>
      </p:sp>
      <p:sp>
        <p:nvSpPr>
          <p:cNvPr id="11269" name="Fußzeilenplatzhalter 2">
            <a:extLst>
              <a:ext uri="{FF2B5EF4-FFF2-40B4-BE49-F238E27FC236}">
                <a16:creationId xmlns:a16="http://schemas.microsoft.com/office/drawing/2014/main" id="{A7A08D3A-2D22-4A20-B237-CB80720E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050" y="6381750"/>
            <a:ext cx="5545138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</a:p>
        </p:txBody>
      </p:sp>
      <p:sp>
        <p:nvSpPr>
          <p:cNvPr id="2" name="Rechteck 1"/>
          <p:cNvSpPr/>
          <p:nvPr/>
        </p:nvSpPr>
        <p:spPr>
          <a:xfrm>
            <a:off x="1043608" y="2105384"/>
            <a:ext cx="1872630" cy="1035583"/>
          </a:xfrm>
          <a:prstGeom prst="rect">
            <a:avLst/>
          </a:prstGeom>
          <a:solidFill>
            <a:srgbClr val="E7B7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Achtung</a:t>
            </a:r>
            <a:r>
              <a:rPr lang="en-US" sz="900" dirty="0">
                <a:solidFill>
                  <a:schemeClr val="tx1"/>
                </a:solidFill>
              </a:rPr>
              <a:t>: Die 1. </a:t>
            </a:r>
            <a:r>
              <a:rPr lang="en-US" sz="900" dirty="0" err="1">
                <a:solidFill>
                  <a:schemeClr val="tx1"/>
                </a:solidFill>
              </a:rPr>
              <a:t>Fachrichtung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Hören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wird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nur</a:t>
            </a:r>
            <a:r>
              <a:rPr lang="en-US" sz="900" dirty="0">
                <a:solidFill>
                  <a:schemeClr val="tx1"/>
                </a:solidFill>
              </a:rPr>
              <a:t> an </a:t>
            </a:r>
            <a:r>
              <a:rPr lang="en-US" sz="900" dirty="0" err="1">
                <a:solidFill>
                  <a:schemeClr val="tx1"/>
                </a:solidFill>
              </a:rPr>
              <a:t>drei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Seminarstandorten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ausgebildet</a:t>
            </a:r>
            <a:r>
              <a:rPr lang="en-US" sz="900" dirty="0">
                <a:solidFill>
                  <a:schemeClr val="tx1"/>
                </a:solidFill>
              </a:rPr>
              <a:t>. </a:t>
            </a:r>
            <a:r>
              <a:rPr lang="en-US" sz="900" dirty="0" err="1">
                <a:solidFill>
                  <a:schemeClr val="tx1"/>
                </a:solidFill>
              </a:rPr>
              <a:t>Bitte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geben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Sie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dennoch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einen</a:t>
            </a:r>
            <a:r>
              <a:rPr lang="en-US" sz="900" dirty="0">
                <a:solidFill>
                  <a:schemeClr val="tx1"/>
                </a:solidFill>
              </a:rPr>
              <a:t> 4. </a:t>
            </a:r>
            <a:r>
              <a:rPr lang="en-US" sz="900" dirty="0" err="1">
                <a:solidFill>
                  <a:schemeClr val="tx1"/>
                </a:solidFill>
              </a:rPr>
              <a:t>Standort</a:t>
            </a:r>
            <a:r>
              <a:rPr lang="en-US" sz="900" dirty="0">
                <a:solidFill>
                  <a:schemeClr val="tx1"/>
                </a:solidFill>
              </a:rPr>
              <a:t> an, </a:t>
            </a:r>
            <a:r>
              <a:rPr lang="en-US" sz="900" dirty="0" err="1">
                <a:solidFill>
                  <a:schemeClr val="tx1"/>
                </a:solidFill>
              </a:rPr>
              <a:t>damit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Sie</a:t>
            </a:r>
            <a:r>
              <a:rPr lang="en-US" sz="900" dirty="0">
                <a:solidFill>
                  <a:schemeClr val="tx1"/>
                </a:solidFill>
              </a:rPr>
              <a:t> das </a:t>
            </a:r>
            <a:r>
              <a:rPr lang="en-US" sz="900" dirty="0" err="1">
                <a:solidFill>
                  <a:schemeClr val="tx1"/>
                </a:solidFill>
              </a:rPr>
              <a:t>Verfahren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abschließen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können</a:t>
            </a:r>
            <a:r>
              <a:rPr lang="en-US" sz="900" dirty="0">
                <a:solidFill>
                  <a:schemeClr val="tx1"/>
                </a:solidFill>
              </a:rPr>
              <a:t>!</a:t>
            </a:r>
            <a:endParaRPr lang="de-DE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0D43002A-7145-4470-9AF8-92803647E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446088" y="143361"/>
            <a:ext cx="8227395" cy="647700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 anchor="t"/>
          <a:lstStyle/>
          <a:p>
            <a:pPr defTabSz="912813"/>
            <a:r>
              <a:rPr lang="de-DE" altLang="de-DE" sz="3200" dirty="0"/>
              <a:t>4. Ausbildungsfächer an Seminarstandorten</a:t>
            </a:r>
          </a:p>
        </p:txBody>
      </p:sp>
      <p:sp>
        <p:nvSpPr>
          <p:cNvPr id="12370" name="Fußzeilenplatzhalter 3">
            <a:extLst>
              <a:ext uri="{FF2B5EF4-FFF2-40B4-BE49-F238E27FC236}">
                <a16:creationId xmlns:a16="http://schemas.microsoft.com/office/drawing/2014/main" id="{51FA6A3B-5B4B-4B9A-90E8-5547F787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175" y="6308725"/>
            <a:ext cx="5543550" cy="476250"/>
          </a:xfrm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/>
              <a:t>Information zum Vorbereitungsdienst im Lehramt Sonderpädagogik in Baden-Württemberg, Stand 2025</a:t>
            </a:r>
            <a:endParaRPr lang="de-DE" altLang="de-DE" sz="1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7A00C-5D93-B8ED-CC47-B7432356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96544"/>
          </a:xfrm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An den </a:t>
            </a:r>
            <a:r>
              <a:rPr lang="de-DE" b="1" dirty="0"/>
              <a:t>Hauptstandorten </a:t>
            </a:r>
          </a:p>
          <a:p>
            <a:pPr marL="0" indent="0" algn="ctr">
              <a:buNone/>
            </a:pPr>
            <a:r>
              <a:rPr lang="de-DE" b="1" dirty="0"/>
              <a:t>Stuttgart, Heidelberg und Freiburg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/>
              <a:t>kann der Vorbereitungsdienst </a:t>
            </a:r>
          </a:p>
          <a:p>
            <a:pPr marL="0" indent="0" algn="ctr">
              <a:buNone/>
            </a:pPr>
            <a:r>
              <a:rPr lang="de-DE" u="sng" dirty="0"/>
              <a:t>in allen 1.und allen 2. sonderpädagogischen Fachrichtungen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/>
              <a:t>absolviert werden.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802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0D43002A-7145-4470-9AF8-92803647E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446088" y="143361"/>
            <a:ext cx="8227395" cy="647700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 anchor="t"/>
          <a:lstStyle/>
          <a:p>
            <a:pPr defTabSz="912813"/>
            <a:r>
              <a:rPr lang="de-DE" altLang="de-DE" sz="2800" dirty="0"/>
              <a:t>4. Ausbildungsfächer an den Hauptstandorten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079B4946-D824-43C5-AD25-B3B3F46B2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074750"/>
              </p:ext>
            </p:extLst>
          </p:nvPr>
        </p:nvGraphicFramePr>
        <p:xfrm>
          <a:off x="446088" y="836613"/>
          <a:ext cx="7798321" cy="535094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65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077">
                  <a:extLst>
                    <a:ext uri="{9D8B030D-6E8A-4147-A177-3AD203B41FA5}">
                      <a16:colId xmlns:a16="http://schemas.microsoft.com/office/drawing/2014/main" val="2674450446"/>
                    </a:ext>
                  </a:extLst>
                </a:gridCol>
                <a:gridCol w="102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025">
                  <a:extLst>
                    <a:ext uri="{9D8B030D-6E8A-4147-A177-3AD203B41FA5}">
                      <a16:colId xmlns:a16="http://schemas.microsoft.com/office/drawing/2014/main" val="3184016534"/>
                    </a:ext>
                  </a:extLst>
                </a:gridCol>
                <a:gridCol w="98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Fachrichtung</a:t>
                      </a: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0" dirty="0">
                          <a:solidFill>
                            <a:schemeClr val="tx1"/>
                          </a:solidFill>
                          <a:effectLst/>
                        </a:rPr>
                        <a:t>Seminarstandort Heidelberg</a:t>
                      </a:r>
                      <a:endParaRPr lang="de-DE" sz="14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Seminarstandort Freiburg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Seminarstandort Stuttgart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03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50" b="1" dirty="0"/>
                    </a:p>
                    <a:p>
                      <a:pPr algn="ctr"/>
                      <a:r>
                        <a:rPr lang="de-DE" sz="1050" b="1" dirty="0"/>
                        <a:t>1. FR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5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FR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1" dirty="0"/>
                    </a:p>
                    <a:p>
                      <a:pPr algn="ctr"/>
                      <a:r>
                        <a:rPr lang="de-DE" sz="1050" b="1" dirty="0"/>
                        <a:t>1. FR</a:t>
                      </a:r>
                      <a:endParaRPr lang="de-DE" b="1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1" dirty="0"/>
                    </a:p>
                    <a:p>
                      <a:pPr algn="ctr"/>
                      <a:r>
                        <a:rPr lang="de-DE" sz="1050" b="1" dirty="0"/>
                        <a:t>2. FR</a:t>
                      </a:r>
                      <a:endParaRPr lang="de-DE" b="1" dirty="0"/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1" dirty="0">
                        <a:effectLst/>
                      </a:endParaRPr>
                    </a:p>
                    <a:p>
                      <a:pPr algn="ctr"/>
                      <a:r>
                        <a:rPr lang="de-DE" sz="1050" b="1" dirty="0">
                          <a:effectLst/>
                        </a:rPr>
                        <a:t>1. FR</a:t>
                      </a:r>
                      <a:endParaRPr lang="de-DE" b="1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1" dirty="0">
                        <a:effectLst/>
                      </a:endParaRPr>
                    </a:p>
                    <a:p>
                      <a:pPr algn="ctr"/>
                      <a:r>
                        <a:rPr lang="de-DE" sz="1050" b="1" dirty="0">
                          <a:effectLst/>
                        </a:rPr>
                        <a:t>2. FR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4910222"/>
                  </a:ext>
                </a:extLst>
              </a:tr>
              <a:tr h="63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Emotionale und soziale Entwicklung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Geistige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Entwicklung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Hören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Körperliche und motorische Entwicklung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X</a:t>
                      </a:r>
                      <a:endParaRPr lang="de-DE" sz="1000" b="1" dirty="0"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Lernen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Lernen bei Blindheit und Sehbehinderung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F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Sprache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370" name="Fußzeilenplatzhalter 3">
            <a:extLst>
              <a:ext uri="{FF2B5EF4-FFF2-40B4-BE49-F238E27FC236}">
                <a16:creationId xmlns:a16="http://schemas.microsoft.com/office/drawing/2014/main" id="{51FA6A3B-5B4B-4B9A-90E8-5547F787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175" y="6308725"/>
            <a:ext cx="5543550" cy="476250"/>
          </a:xfrm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/>
              <a:t>Information zum Vorbereitungsdienst im Lehramt Sonderpädagogik in Baden-Württemberg, Stand 2025</a:t>
            </a: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403102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0D43002A-7145-4470-9AF8-92803647E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446087" y="143360"/>
            <a:ext cx="8227395" cy="1053391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 anchor="t"/>
          <a:lstStyle/>
          <a:p>
            <a:pPr defTabSz="912813"/>
            <a:r>
              <a:rPr lang="de-DE" altLang="de-DE" sz="3200" dirty="0"/>
              <a:t>4.1 Ausbildungsfächer an den dezentralen Standorten Stuttgarts</a:t>
            </a:r>
          </a:p>
        </p:txBody>
      </p:sp>
      <p:sp>
        <p:nvSpPr>
          <p:cNvPr id="12370" name="Fußzeilenplatzhalter 3">
            <a:extLst>
              <a:ext uri="{FF2B5EF4-FFF2-40B4-BE49-F238E27FC236}">
                <a16:creationId xmlns:a16="http://schemas.microsoft.com/office/drawing/2014/main" id="{51FA6A3B-5B4B-4B9A-90E8-5547F787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175" y="6308725"/>
            <a:ext cx="5543550" cy="476250"/>
          </a:xfrm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/>
              <a:t>Information zum Vorbereitungsdienst im Lehramt Sonderpädagogik in Baden-Württemberg, Stand 2025</a:t>
            </a:r>
            <a:endParaRPr lang="de-DE" altLang="de-DE" sz="1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7A00C-5D93-B8ED-CC47-B7432356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2" y="1196752"/>
            <a:ext cx="8229600" cy="5062066"/>
          </a:xfrm>
        </p:spPr>
        <p:txBody>
          <a:bodyPr/>
          <a:lstStyle/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1800" dirty="0"/>
              <a:t>Am </a:t>
            </a:r>
            <a:r>
              <a:rPr lang="de-DE" sz="1800" b="1" dirty="0"/>
              <a:t>dezentralen Standort Bad Mergentheim </a:t>
            </a:r>
            <a:r>
              <a:rPr lang="de-DE" sz="1800" dirty="0"/>
              <a:t>kann der Vorbereitungsdienst absolviert werden, wenn die 1. sonderpädagogische Fachrichtung eine der folgenden ist: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de-DE" sz="1800" dirty="0"/>
              <a:t>emotionale und soziale Entwicklung, geistige Entwicklung, körperliche und motorische Entwicklung, Lernen, Sprache</a:t>
            </a:r>
          </a:p>
          <a:p>
            <a:pPr marL="400050" lvl="1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1800" dirty="0"/>
              <a:t>Am </a:t>
            </a:r>
            <a:r>
              <a:rPr lang="de-DE" sz="1800" b="1" dirty="0"/>
              <a:t>dezentralen Standort Ellwangen, </a:t>
            </a:r>
            <a:r>
              <a:rPr lang="de-DE" sz="1800" dirty="0"/>
              <a:t>kann der Vorbereitungsdienst absolviert werden, wenn sowohl die 1. als auch die 2. sonderpädagogische Fachrichtung eine der folgenden ist: </a:t>
            </a:r>
          </a:p>
          <a:p>
            <a:pPr marL="342900"/>
            <a:r>
              <a:rPr lang="de-DE" sz="1800" dirty="0"/>
              <a:t>emotionale und soziale Entwicklung, geistige Entwicklung, körperliche und motorische Entwicklung, Lernen, Sprache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1800" dirty="0"/>
              <a:t>Am </a:t>
            </a:r>
            <a:r>
              <a:rPr lang="de-DE" sz="1800" b="1" dirty="0"/>
              <a:t>dezentralen Standort Weingarten </a:t>
            </a:r>
            <a:r>
              <a:rPr lang="de-DE" sz="1800" dirty="0"/>
              <a:t>kann der Vorbereitungsdienst absolviert werden, wenn sowohl die 1. als auch die 2. sonderpädagogische Fachrichtung eine der folgenden ist: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emotionale und soziale Entwicklung, geistige Entwicklung, körperliche und motorische Entwicklung, Lernen, Lernen bei Blindheit uns Sehbehinderung, Sprache</a:t>
            </a:r>
          </a:p>
        </p:txBody>
      </p:sp>
    </p:spTree>
    <p:extLst>
      <p:ext uri="{BB962C8B-B14F-4D97-AF65-F5344CB8AC3E}">
        <p14:creationId xmlns:p14="http://schemas.microsoft.com/office/powerpoint/2010/main" val="340060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0D43002A-7145-4470-9AF8-92803647E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446087" y="143360"/>
            <a:ext cx="8227395" cy="1053391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 anchor="t"/>
          <a:lstStyle/>
          <a:p>
            <a:pPr defTabSz="912813"/>
            <a:r>
              <a:rPr lang="de-DE" altLang="de-DE" sz="3200" dirty="0"/>
              <a:t>4.1 Ausbildungsfächer an den dezentralen Standorten Freiburgs und Heidelbergs</a:t>
            </a:r>
          </a:p>
        </p:txBody>
      </p:sp>
      <p:sp>
        <p:nvSpPr>
          <p:cNvPr id="12370" name="Fußzeilenplatzhalter 3">
            <a:extLst>
              <a:ext uri="{FF2B5EF4-FFF2-40B4-BE49-F238E27FC236}">
                <a16:creationId xmlns:a16="http://schemas.microsoft.com/office/drawing/2014/main" id="{51FA6A3B-5B4B-4B9A-90E8-5547F787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175" y="6308725"/>
            <a:ext cx="5543550" cy="476250"/>
          </a:xfrm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/>
              <a:t>Information zum Vorbereitungsdienst im Lehramt Sonderpädagogik in Baden-Württemberg, Stand 2025</a:t>
            </a:r>
            <a:endParaRPr lang="de-DE" altLang="de-DE" sz="1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7A00C-5D93-B8ED-CC47-B7432356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65030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Am </a:t>
            </a:r>
            <a:r>
              <a:rPr lang="de-DE" sz="2000" b="1" dirty="0"/>
              <a:t>dezentralen Standort Rottweil des Seminars Freiburg </a:t>
            </a:r>
            <a:r>
              <a:rPr lang="de-DE" sz="2000" dirty="0"/>
              <a:t>kann der Vorbereitungsdienst absolviert werden, wenn die 1. sonderpädagogische Fachrichtung eine der folgenden ist: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Lernen, geistige Entwicklung, emotionale und soziale Entwicklung, körperliche und motorische Entwicklung.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Am </a:t>
            </a:r>
            <a:r>
              <a:rPr lang="de-DE" sz="2000" b="1" dirty="0"/>
              <a:t>dezentralen Standort Pforzheim des Seminars Heidelberg </a:t>
            </a:r>
            <a:r>
              <a:rPr lang="de-DE" sz="2000" dirty="0"/>
              <a:t>kann der Vorbereitungsdienst absolviert werden, wenn die 1. sonderpädagogische Fachrichtung eine der folgenden ist: </a:t>
            </a:r>
          </a:p>
          <a:p>
            <a:pPr marL="0" indent="0">
              <a:buNone/>
            </a:pPr>
            <a:r>
              <a:rPr lang="de-DE" sz="2000" dirty="0"/>
              <a:t>Lernen, geistige Entwicklung, körperliche und motorische Entwicklung.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60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0D43002A-7145-4470-9AF8-92803647E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446088" y="143361"/>
            <a:ext cx="8227395" cy="647700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 anchor="t"/>
          <a:lstStyle/>
          <a:p>
            <a:pPr defTabSz="912813"/>
            <a:r>
              <a:rPr lang="de-DE" altLang="de-DE" sz="2500" dirty="0"/>
              <a:t>4.1 </a:t>
            </a:r>
            <a:r>
              <a:rPr lang="de-DE" altLang="de-DE" sz="2300" dirty="0"/>
              <a:t>Ausbildungsfächer an den dezentralen Seminarstandorten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079B4946-D824-43C5-AD25-B3B3F46B2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530534"/>
              </p:ext>
            </p:extLst>
          </p:nvPr>
        </p:nvGraphicFramePr>
        <p:xfrm>
          <a:off x="446088" y="871069"/>
          <a:ext cx="8315997" cy="54376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1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817">
                  <a:extLst>
                    <a:ext uri="{9D8B030D-6E8A-4147-A177-3AD203B41FA5}">
                      <a16:colId xmlns:a16="http://schemas.microsoft.com/office/drawing/2014/main" val="2674450446"/>
                    </a:ext>
                  </a:extLst>
                </a:gridCol>
                <a:gridCol w="86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817">
                  <a:extLst>
                    <a:ext uri="{9D8B030D-6E8A-4147-A177-3AD203B41FA5}">
                      <a16:colId xmlns:a16="http://schemas.microsoft.com/office/drawing/2014/main" val="3184016534"/>
                    </a:ext>
                  </a:extLst>
                </a:gridCol>
                <a:gridCol w="59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434">
                  <a:extLst>
                    <a:ext uri="{9D8B030D-6E8A-4147-A177-3AD203B41FA5}">
                      <a16:colId xmlns:a16="http://schemas.microsoft.com/office/drawing/2014/main" val="803575099"/>
                    </a:ext>
                  </a:extLst>
                </a:gridCol>
                <a:gridCol w="592434">
                  <a:extLst>
                    <a:ext uri="{9D8B030D-6E8A-4147-A177-3AD203B41FA5}">
                      <a16:colId xmlns:a16="http://schemas.microsoft.com/office/drawing/2014/main" val="2494217245"/>
                    </a:ext>
                  </a:extLst>
                </a:gridCol>
                <a:gridCol w="592434">
                  <a:extLst>
                    <a:ext uri="{9D8B030D-6E8A-4147-A177-3AD203B41FA5}">
                      <a16:colId xmlns:a16="http://schemas.microsoft.com/office/drawing/2014/main" val="3235485283"/>
                    </a:ext>
                  </a:extLst>
                </a:gridCol>
                <a:gridCol w="592434">
                  <a:extLst>
                    <a:ext uri="{9D8B030D-6E8A-4147-A177-3AD203B41FA5}">
                      <a16:colId xmlns:a16="http://schemas.microsoft.com/office/drawing/2014/main" val="573075747"/>
                    </a:ext>
                  </a:extLst>
                </a:gridCol>
              </a:tblGrid>
              <a:tr h="2479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Fachrichtung</a:t>
                      </a:r>
                      <a:r>
                        <a:rPr lang="de-DE" sz="1200" dirty="0">
                          <a:effectLst/>
                          <a:latin typeface="+mn-lt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0" dirty="0">
                          <a:solidFill>
                            <a:schemeClr val="tx1"/>
                          </a:solidFill>
                          <a:effectLst/>
                        </a:rPr>
                        <a:t>Seminar Heidelberg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Dezentraler Standort Pforzheim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Seminar Freiburg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Dezentraler Standort Rottweil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Dezentrale Standorte Seminar Stuttgart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4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Bad Mergentheim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40050" marR="400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Ellwangen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0050" marR="400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Weingarten (Württemberg)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23148"/>
                  </a:ext>
                </a:extLst>
              </a:tr>
              <a:tr h="4400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50" b="1" dirty="0"/>
                    </a:p>
                    <a:p>
                      <a:pPr algn="ctr"/>
                      <a:r>
                        <a:rPr lang="de-DE" sz="1050" b="1" dirty="0"/>
                        <a:t>1. FR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50" b="0" kern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b="0" kern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 FR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1" dirty="0"/>
                    </a:p>
                    <a:p>
                      <a:pPr algn="ctr"/>
                      <a:r>
                        <a:rPr lang="de-DE" sz="1050" b="1" dirty="0"/>
                        <a:t>1. FR</a:t>
                      </a:r>
                      <a:endParaRPr lang="de-DE" b="1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 FR</a:t>
                      </a:r>
                      <a:endParaRPr lang="de-DE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1" dirty="0">
                        <a:effectLst/>
                      </a:endParaRPr>
                    </a:p>
                    <a:p>
                      <a:pPr algn="ctr"/>
                      <a:r>
                        <a:rPr lang="de-DE" sz="1050" b="1" dirty="0">
                          <a:effectLst/>
                        </a:rPr>
                        <a:t>1. FR</a:t>
                      </a:r>
                      <a:endParaRPr lang="de-DE" b="1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2. FR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5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/>
                      <a:r>
                        <a:rPr lang="de-DE" sz="1050" b="1" dirty="0">
                          <a:effectLst/>
                          <a:latin typeface="+mn-lt"/>
                          <a:ea typeface="Times New Roman"/>
                        </a:rPr>
                        <a:t>1. FR</a:t>
                      </a:r>
                      <a:endParaRPr lang="de-DE" b="1" dirty="0">
                        <a:latin typeface="+mn-lt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 FR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1" dirty="0"/>
                    </a:p>
                    <a:p>
                      <a:pPr algn="ctr"/>
                      <a:r>
                        <a:rPr lang="de-DE" sz="1050" b="1" dirty="0"/>
                        <a:t>1. FR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2. FR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10222"/>
                  </a:ext>
                </a:extLst>
              </a:tr>
              <a:tr h="654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Emotionale und soziale Entwicklung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Geistige Entwicklung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Hören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_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Körperliche und motorische Entwicklung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Lernen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Lernen bei Blindheit und Sehbehinderung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_</a:t>
                      </a:r>
                      <a:endParaRPr lang="de-DE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_</a:t>
                      </a:r>
                      <a:endParaRPr lang="de-DE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Sprache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_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1" dirty="0">
                          <a:effectLst/>
                          <a:latin typeface="+mn-lt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de-DE" sz="1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</a:rPr>
                        <a:t>X</a:t>
                      </a:r>
                      <a:endParaRPr lang="de-DE" dirty="0"/>
                    </a:p>
                  </a:txBody>
                  <a:tcPr marL="40050" marR="40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de-DE" sz="105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40050" marR="40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370" name="Fußzeilenplatzhalter 3">
            <a:extLst>
              <a:ext uri="{FF2B5EF4-FFF2-40B4-BE49-F238E27FC236}">
                <a16:creationId xmlns:a16="http://schemas.microsoft.com/office/drawing/2014/main" id="{51FA6A3B-5B4B-4B9A-90E8-5547F787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175" y="6308725"/>
            <a:ext cx="5543550" cy="476250"/>
          </a:xfrm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Information zum Vorbereitungsdienst im Lehramt Sonderpädagogik in Baden-Württemberg, Stand 2025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4CC7409A-8D01-4B8D-9576-653C63605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274638"/>
            <a:ext cx="8312150" cy="690562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/>
          <a:lstStyle/>
          <a:p>
            <a:pPr defTabSz="912813"/>
            <a:r>
              <a:rPr lang="de-DE" altLang="de-DE" sz="3200" dirty="0"/>
              <a:t>5. Die Zuweisung an ein Seminar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8DCFFC-DFB8-40E2-840D-578BAFBE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1916113"/>
            <a:ext cx="8312150" cy="3529012"/>
          </a:xfrm>
          <a:ln>
            <a:solidFill>
              <a:srgbClr val="C6E6E8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Kriterien:</a:t>
            </a:r>
          </a:p>
          <a:p>
            <a:pPr marL="444500" indent="-355600">
              <a:defRPr/>
            </a:pPr>
            <a:r>
              <a:rPr lang="de-DE" sz="2000" dirty="0"/>
              <a:t>Ausbildungskapazitäten an den einzelnen Seminarstandorten,</a:t>
            </a:r>
          </a:p>
          <a:p>
            <a:pPr marL="444500" indent="-355600">
              <a:defRPr/>
            </a:pPr>
            <a:r>
              <a:rPr lang="de-DE" sz="2000" dirty="0">
                <a:sym typeface="Wingdings" panose="05000000000000000000" pitchFamily="2" charset="2"/>
              </a:rPr>
              <a:t>Ausbildungskapazitäten an Ausbildungsschulen,</a:t>
            </a:r>
          </a:p>
          <a:p>
            <a:pPr marL="444500" indent="-355600">
              <a:defRPr/>
            </a:pPr>
            <a:r>
              <a:rPr lang="de-DE" sz="2000" dirty="0">
                <a:sym typeface="Wingdings" panose="05000000000000000000" pitchFamily="2" charset="2"/>
              </a:rPr>
              <a:t>Verstärkung der Ausbildungskapazität im ländlichen Raum (</a:t>
            </a:r>
            <a:r>
              <a:rPr lang="de-DE" sz="2000" dirty="0"/>
              <a:t>Baden-Württemberg als Flächenland).</a:t>
            </a:r>
            <a:endParaRPr lang="de-DE" sz="2000" dirty="0">
              <a:sym typeface="Wingdings" panose="05000000000000000000" pitchFamily="2" charset="2"/>
            </a:endParaRPr>
          </a:p>
          <a:p>
            <a:pPr marL="444500" indent="-355600">
              <a:buFont typeface="Wingdings" pitchFamily="2" charset="2"/>
              <a:buChar char="à"/>
              <a:defRPr/>
            </a:pPr>
            <a:r>
              <a:rPr lang="de-DE" sz="2000" dirty="0"/>
              <a:t>Auf dem Hintergrund der verschiedenen Aspekte kann es zu Zuweisung an einen anderen Seminarstandort kommen.</a:t>
            </a:r>
          </a:p>
          <a:p>
            <a:pPr marL="444500" indent="-355600">
              <a:buFont typeface="Wingdings" pitchFamily="2" charset="2"/>
              <a:buChar char="à"/>
              <a:defRPr/>
            </a:pPr>
            <a:r>
              <a:rPr lang="de-DE" altLang="ja-JP" sz="2000" dirty="0"/>
              <a:t>Ein Anrecht auf die Zuweisung an ein bestimmtes Seminar gibt es nicht, Sozialpunkte haben eine Priorität, führen jedoch erst ab 5 Punkten zu einer Berücksichtigung des Erstwunsches!</a:t>
            </a:r>
            <a:endParaRPr lang="de-DE" sz="2000" dirty="0"/>
          </a:p>
          <a:p>
            <a:pPr marL="444500" indent="-355600">
              <a:buFontTx/>
              <a:buNone/>
              <a:defRPr/>
            </a:pPr>
            <a:endParaRPr lang="de-DE" sz="2000" dirty="0"/>
          </a:p>
        </p:txBody>
      </p:sp>
      <p:sp>
        <p:nvSpPr>
          <p:cNvPr id="13316" name="Fußzeilenplatzhalter 3">
            <a:extLst>
              <a:ext uri="{FF2B5EF4-FFF2-40B4-BE49-F238E27FC236}">
                <a16:creationId xmlns:a16="http://schemas.microsoft.com/office/drawing/2014/main" id="{94468656-1D45-4433-A04D-7CBADA39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513" y="6376988"/>
            <a:ext cx="4824412" cy="469900"/>
          </a:xfrm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/>
              <a:t>Information zum Vorbereitungsdienst im Lehramt Sonderpädagogik in Baden-Württemberg, Stand 2025</a:t>
            </a:r>
          </a:p>
        </p:txBody>
      </p:sp>
      <p:sp>
        <p:nvSpPr>
          <p:cNvPr id="13317" name="Rechteck 1">
            <a:extLst>
              <a:ext uri="{FF2B5EF4-FFF2-40B4-BE49-F238E27FC236}">
                <a16:creationId xmlns:a16="http://schemas.microsoft.com/office/drawing/2014/main" id="{DC97D97D-6EE5-44FC-945B-369B1DBD0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1052513"/>
            <a:ext cx="8312150" cy="708025"/>
          </a:xfrm>
          <a:prstGeom prst="rect">
            <a:avLst/>
          </a:prstGeom>
          <a:solidFill>
            <a:srgbClr val="DEF1F2"/>
          </a:solidFill>
          <a:ln w="19050">
            <a:solidFill>
              <a:srgbClr val="C6E6E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ea typeface="ＭＳ Ｐゴシック" panose="020B0600070205080204" pitchFamily="34" charset="-128"/>
              </a:rPr>
              <a:t>„Das Kultusministerium bestimmt das Seminar, zu dem im Falle der Zulassung zugewiesen wird….</a:t>
            </a:r>
            <a:r>
              <a:rPr lang="ja-JP" altLang="de-DE" sz="2000" b="1">
                <a:ea typeface="ＭＳ Ｐゴシック" panose="020B0600070205080204" pitchFamily="34" charset="-128"/>
              </a:rPr>
              <a:t>“ </a:t>
            </a:r>
            <a:r>
              <a:rPr lang="de-DE" altLang="ja-JP" sz="2000">
                <a:ea typeface="ＭＳ Ｐゴシック" panose="020B0600070205080204" pitchFamily="34" charset="-128"/>
              </a:rPr>
              <a:t>(SPOII 2014, §4)</a:t>
            </a:r>
            <a:endParaRPr lang="de-DE" altLang="de-DE" sz="2000">
              <a:ea typeface="ＭＳ Ｐゴシック" panose="020B0600070205080204" pitchFamily="34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685939-1FE9-4716-8795-1894FC86B293}"/>
              </a:ext>
            </a:extLst>
          </p:cNvPr>
          <p:cNvSpPr txBox="1"/>
          <p:nvPr/>
        </p:nvSpPr>
        <p:spPr>
          <a:xfrm>
            <a:off x="363538" y="5532438"/>
            <a:ext cx="8312150" cy="708025"/>
          </a:xfrm>
          <a:prstGeom prst="rect">
            <a:avLst/>
          </a:prstGeom>
          <a:solidFill>
            <a:srgbClr val="F4FAFA"/>
          </a:solidFill>
          <a:ln>
            <a:solidFill>
              <a:srgbClr val="C6E6E8"/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2000" kern="0" dirty="0">
                <a:solidFill>
                  <a:srgbClr val="000000"/>
                </a:solidFill>
                <a:latin typeface="Arial"/>
                <a:cs typeface="+mn-cs"/>
              </a:rPr>
              <a:t>Zuweisungen werden </a:t>
            </a:r>
            <a:r>
              <a:rPr lang="de-DE" sz="2000" u="sng" kern="0" dirty="0">
                <a:solidFill>
                  <a:srgbClr val="000000"/>
                </a:solidFill>
                <a:latin typeface="Arial"/>
                <a:cs typeface="+mn-cs"/>
              </a:rPr>
              <a:t>nur in Ausnahmefällen im Vorfeld </a:t>
            </a:r>
            <a:r>
              <a:rPr lang="de-DE" sz="2000" kern="0" dirty="0">
                <a:solidFill>
                  <a:srgbClr val="000000"/>
                </a:solidFill>
                <a:latin typeface="Arial"/>
                <a:cs typeface="+mn-cs"/>
              </a:rPr>
              <a:t>mit den zukünftigen Anwärterinnen und Anwärter telefonisch besprochen!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DA4F229C-7C33-4124-B6BF-DB85AEFD0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7480"/>
            <a:ext cx="8229600" cy="633412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/>
          <a:lstStyle/>
          <a:p>
            <a:r>
              <a:rPr lang="en-US" altLang="de-DE" dirty="0" err="1"/>
              <a:t>Sie</a:t>
            </a:r>
            <a:r>
              <a:rPr lang="en-US" altLang="de-DE" dirty="0"/>
              <a:t> </a:t>
            </a:r>
            <a:r>
              <a:rPr lang="en-US" altLang="de-DE" dirty="0" err="1"/>
              <a:t>erhalten</a:t>
            </a:r>
            <a:r>
              <a:rPr lang="en-US" altLang="de-DE" dirty="0"/>
              <a:t> </a:t>
            </a:r>
            <a:r>
              <a:rPr lang="en-US" altLang="de-DE" dirty="0" err="1"/>
              <a:t>Informationen</a:t>
            </a:r>
            <a:r>
              <a:rPr lang="en-US" altLang="de-DE" dirty="0"/>
              <a:t>…</a:t>
            </a:r>
            <a:endParaRPr lang="de-DE" altLang="de-DE" dirty="0"/>
          </a:p>
        </p:txBody>
      </p:sp>
      <p:sp>
        <p:nvSpPr>
          <p:cNvPr id="3075" name="Inhaltsplatzhalter 2">
            <a:extLst>
              <a:ext uri="{FF2B5EF4-FFF2-40B4-BE49-F238E27FC236}">
                <a16:creationId xmlns:a16="http://schemas.microsoft.com/office/drawing/2014/main" id="{53713661-6A87-470B-9A50-80E1C8760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4869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912813" lvl="1" indent="-514350">
              <a:buFontTx/>
              <a:buAutoNum type="arabicPeriod"/>
            </a:pPr>
            <a:endParaRPr lang="de-DE" altLang="de-DE" sz="2400" dirty="0"/>
          </a:p>
          <a:p>
            <a:pPr marL="912813" lvl="1" indent="-514350">
              <a:buFontTx/>
              <a:buAutoNum type="arabicPeriod"/>
            </a:pPr>
            <a:r>
              <a:rPr lang="de-DE" altLang="de-DE" sz="2400" dirty="0"/>
              <a:t>zu den drei Phasen der Lehrkräftebildung</a:t>
            </a:r>
          </a:p>
          <a:p>
            <a:pPr marL="912813" lvl="1" indent="-514350">
              <a:buFontTx/>
              <a:buAutoNum type="arabicPeriod"/>
            </a:pPr>
            <a:r>
              <a:rPr lang="de-DE" altLang="de-DE" sz="2400" dirty="0"/>
              <a:t>Rund um die Bewerbung zum Vorbereitungsdienst</a:t>
            </a:r>
          </a:p>
          <a:p>
            <a:pPr marL="912813" lvl="1" indent="-514350">
              <a:buFontTx/>
              <a:buAutoNum type="arabicPeriod"/>
            </a:pPr>
            <a:r>
              <a:rPr lang="de-DE" altLang="de-DE" sz="2400" dirty="0"/>
              <a:t>zur Bewerbung konkret</a:t>
            </a:r>
          </a:p>
          <a:p>
            <a:pPr marL="912813" lvl="1" indent="-514350">
              <a:buFontTx/>
              <a:buAutoNum type="arabicPeriod"/>
            </a:pPr>
            <a:r>
              <a:rPr lang="de-DE" altLang="de-DE" sz="2400" dirty="0"/>
              <a:t>zu Fachrichtungen an den Seminarstandorten</a:t>
            </a:r>
          </a:p>
          <a:p>
            <a:pPr marL="912813" lvl="1" indent="-514350">
              <a:buFontTx/>
              <a:buAutoNum type="arabicPeriod"/>
            </a:pPr>
            <a:r>
              <a:rPr lang="de-DE" altLang="de-DE" sz="2400" dirty="0"/>
              <a:t>zur Zuweisung an ein Seminar </a:t>
            </a:r>
          </a:p>
          <a:p>
            <a:pPr marL="912813" lvl="1" indent="-514350">
              <a:buFontTx/>
              <a:buAutoNum type="arabicPeriod"/>
            </a:pPr>
            <a:r>
              <a:rPr lang="de-DE" altLang="de-DE" sz="2400" dirty="0"/>
              <a:t>zur Zuweisung an eine Ausbildungsschule</a:t>
            </a:r>
          </a:p>
          <a:p>
            <a:pPr marL="912813" lvl="1" indent="-514350">
              <a:buFontTx/>
              <a:buAutoNum type="arabicPeriod"/>
            </a:pPr>
            <a:r>
              <a:rPr lang="de-DE" altLang="de-DE" sz="2400" dirty="0"/>
              <a:t>zum Vorbereitungsdienst an einem Seminar Sonderpädagogik</a:t>
            </a:r>
          </a:p>
        </p:txBody>
      </p:sp>
      <p:sp>
        <p:nvSpPr>
          <p:cNvPr id="3076" name="Fußzeilenplatzhalter 3">
            <a:extLst>
              <a:ext uri="{FF2B5EF4-FFF2-40B4-BE49-F238E27FC236}">
                <a16:creationId xmlns:a16="http://schemas.microsoft.com/office/drawing/2014/main" id="{B31B3AE1-0DC3-4054-BD3A-BF2FBFE0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237288"/>
            <a:ext cx="5472113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  <a:endParaRPr lang="de-DE" altLang="de-DE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59CA2029-4EF9-4AA9-8DD4-63CE05A04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404664"/>
            <a:ext cx="8312150" cy="864096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/>
          <a:lstStyle/>
          <a:p>
            <a:pPr defTabSz="912813"/>
            <a:r>
              <a:rPr lang="de-DE" altLang="de-DE" sz="3200" dirty="0"/>
              <a:t>6. Die Zuweisung an eine Ausbildungsschule</a:t>
            </a:r>
          </a:p>
        </p:txBody>
      </p:sp>
      <p:sp>
        <p:nvSpPr>
          <p:cNvPr id="14339" name="Inhaltsplatzhalter 2">
            <a:extLst>
              <a:ext uri="{FF2B5EF4-FFF2-40B4-BE49-F238E27FC236}">
                <a16:creationId xmlns:a16="http://schemas.microsoft.com/office/drawing/2014/main" id="{3521D085-A751-4ED9-807A-99E8677E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2997200"/>
            <a:ext cx="8312150" cy="2447925"/>
          </a:xfrm>
          <a:ln>
            <a:solidFill>
              <a:srgbClr val="C6E6E8"/>
            </a:solidFill>
            <a:miter lim="800000"/>
            <a:headEnd/>
            <a:tailEnd/>
          </a:ln>
        </p:spPr>
        <p:txBody>
          <a:bodyPr/>
          <a:lstStyle/>
          <a:p>
            <a:pPr marL="541338" indent="-363538"/>
            <a:r>
              <a:rPr lang="de-DE" altLang="de-DE" sz="2000"/>
              <a:t>Informationen zu den Ausbildungsschulen finden Sie auf der jeweiligen Seminarhomepage.</a:t>
            </a:r>
          </a:p>
          <a:p>
            <a:pPr marL="541338" indent="-363538"/>
            <a:r>
              <a:rPr lang="de-DE" altLang="de-DE" sz="2000"/>
              <a:t>Schulwünsche können dem Seminar gegenüber benannt werden (Informationen hierzu siehe jeweilige Seminarhomepage).</a:t>
            </a:r>
          </a:p>
          <a:p>
            <a:pPr marL="541338" indent="-363538"/>
            <a:r>
              <a:rPr lang="de-DE" altLang="de-DE" sz="2000"/>
              <a:t>Nach Möglichkeiten können Schulwünsche berücksichtigt werden.</a:t>
            </a:r>
          </a:p>
          <a:p>
            <a:pPr marL="541338" indent="-363538"/>
            <a:r>
              <a:rPr lang="de-DE" altLang="de-DE" sz="2000"/>
              <a:t>Anspruch auf Zuweisung an eine bestimmte Schule besteht nicht.</a:t>
            </a:r>
          </a:p>
        </p:txBody>
      </p:sp>
      <p:sp>
        <p:nvSpPr>
          <p:cNvPr id="14340" name="Fußzeilenplatzhalter 3">
            <a:extLst>
              <a:ext uri="{FF2B5EF4-FFF2-40B4-BE49-F238E27FC236}">
                <a16:creationId xmlns:a16="http://schemas.microsoft.com/office/drawing/2014/main" id="{753E9BC3-8DF5-42CA-B284-2F1E18AC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513" y="6343650"/>
            <a:ext cx="4824412" cy="469900"/>
          </a:xfrm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/>
              <a:t>Information zum Vorbereitungsdienst im Lehramt Sonderpädagogik in Baden-Württemberg, Stand 2025</a:t>
            </a:r>
          </a:p>
        </p:txBody>
      </p:sp>
      <p:sp>
        <p:nvSpPr>
          <p:cNvPr id="14341" name="Rechteck 1">
            <a:extLst>
              <a:ext uri="{FF2B5EF4-FFF2-40B4-BE49-F238E27FC236}">
                <a16:creationId xmlns:a16="http://schemas.microsoft.com/office/drawing/2014/main" id="{D842E0B6-0FFB-44BD-AECD-026265D7F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1700213"/>
            <a:ext cx="8312150" cy="1016000"/>
          </a:xfrm>
          <a:prstGeom prst="rect">
            <a:avLst/>
          </a:prstGeom>
          <a:solidFill>
            <a:srgbClr val="DEF1F2"/>
          </a:solidFill>
          <a:ln w="19050">
            <a:solidFill>
              <a:srgbClr val="C6E6E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ea typeface="ＭＳ Ｐゴシック" panose="020B0600070205080204" pitchFamily="34" charset="-128"/>
              </a:rPr>
              <a:t>Vor einer endgültigen Schulzuweisung muss die Zuweisung an eines der Seminare erfolgen: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 u="sng" dirty="0">
                <a:ea typeface="ＭＳ Ｐゴシック" panose="020B0600070205080204" pitchFamily="34" charset="-128"/>
              </a:rPr>
              <a:t>Seminarzuweisung vor Schulzuweisung!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39EBA6D8-F45F-416D-93E5-CC3FF6A27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2" y="274638"/>
            <a:ext cx="8229601" cy="1143000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/>
          <a:lstStyle/>
          <a:p>
            <a:r>
              <a:rPr lang="de-DE" altLang="de-DE" sz="3200" dirty="0"/>
              <a:t>7. Der Vorbereitungsdienst an einem Seminar Sonderpädagogik</a:t>
            </a:r>
            <a:endParaRPr lang="de-DE" altLang="de-DE" dirty="0"/>
          </a:p>
        </p:txBody>
      </p:sp>
      <p:sp>
        <p:nvSpPr>
          <p:cNvPr id="15363" name="Inhaltsplatzhalter 2">
            <a:extLst>
              <a:ext uri="{FF2B5EF4-FFF2-40B4-BE49-F238E27FC236}">
                <a16:creationId xmlns:a16="http://schemas.microsoft.com/office/drawing/2014/main" id="{F5A69F9E-CEDB-4F74-BB7A-DE22FF4E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600450"/>
          </a:xfrm>
          <a:ln>
            <a:solidFill>
              <a:srgbClr val="C6E6E8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de-DE" altLang="de-DE" sz="2400"/>
              <a:t>Grundphilosophie</a:t>
            </a:r>
            <a:br>
              <a:rPr lang="de-DE" altLang="de-DE" sz="2400"/>
            </a:br>
            <a:r>
              <a:rPr lang="de-DE" altLang="de-DE" sz="2400"/>
              <a:t> </a:t>
            </a:r>
            <a:br>
              <a:rPr lang="de-DE" altLang="de-DE" sz="2400"/>
            </a:br>
            <a:r>
              <a:rPr lang="de-DE" altLang="de-DE" sz="2400"/>
              <a:t> </a:t>
            </a:r>
            <a:br>
              <a:rPr lang="de-DE" altLang="de-DE" sz="2400"/>
            </a:br>
            <a:r>
              <a:rPr lang="de-DE" altLang="de-DE" sz="2400"/>
              <a:t>Die Anwärterinnen und Anwärter gestalten selbstverantwortlich ihre Ausbildung mit,</a:t>
            </a:r>
            <a:br>
              <a:rPr lang="de-DE" altLang="de-DE" sz="2400"/>
            </a:br>
            <a:r>
              <a:rPr lang="de-DE" altLang="de-DE" sz="2400"/>
              <a:t> </a:t>
            </a:r>
            <a:br>
              <a:rPr lang="de-DE" altLang="de-DE" sz="2400"/>
            </a:br>
            <a:r>
              <a:rPr lang="de-DE" altLang="de-DE" sz="2400"/>
              <a:t>die Seminare und Schulen begleiten und unterstützen diesen Prozess.</a:t>
            </a:r>
            <a:br>
              <a:rPr lang="de-DE" altLang="de-DE" sz="2400"/>
            </a:br>
            <a:endParaRPr lang="de-DE" altLang="de-DE" sz="2400"/>
          </a:p>
        </p:txBody>
      </p:sp>
      <p:sp>
        <p:nvSpPr>
          <p:cNvPr id="15364" name="Fußzeilenplatzhalter 3">
            <a:extLst>
              <a:ext uri="{FF2B5EF4-FFF2-40B4-BE49-F238E27FC236}">
                <a16:creationId xmlns:a16="http://schemas.microsoft.com/office/drawing/2014/main" id="{6884263B-B6E6-4E95-80D1-ED6EE4B1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165850"/>
            <a:ext cx="5616575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A91A2679-8A97-4ED1-95B5-02748FEC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77875"/>
          </a:xfrm>
          <a:solidFill>
            <a:srgbClr val="F4FAFA"/>
          </a:solidFill>
          <a:ln>
            <a:solidFill>
              <a:srgbClr val="C6E6E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2800" dirty="0"/>
              <a:t>Grundsätzliche Konstruktion</a:t>
            </a:r>
          </a:p>
        </p:txBody>
      </p:sp>
      <p:sp>
        <p:nvSpPr>
          <p:cNvPr id="16387" name="Inhaltsplatzhalter 2">
            <a:extLst>
              <a:ext uri="{FF2B5EF4-FFF2-40B4-BE49-F238E27FC236}">
                <a16:creationId xmlns:a16="http://schemas.microsoft.com/office/drawing/2014/main" id="{81FA32C4-F228-485A-88EE-C662BC8E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968875"/>
          </a:xfrm>
          <a:ln>
            <a:solidFill>
              <a:srgbClr val="C6E6E8"/>
            </a:solidFill>
            <a:miter lim="800000"/>
            <a:headEnd/>
            <a:tailEnd/>
          </a:ln>
        </p:spPr>
        <p:txBody>
          <a:bodyPr/>
          <a:lstStyle/>
          <a:p>
            <a:pPr marL="630238" indent="-363538">
              <a:buFontTx/>
              <a:buNone/>
            </a:pPr>
            <a:r>
              <a:rPr lang="de-DE" altLang="de-DE" sz="2000" dirty="0"/>
              <a:t>Duale Konzeption im Sinne gleichwertiger Partner:</a:t>
            </a:r>
            <a:br>
              <a:rPr lang="de-DE" altLang="de-DE" sz="2000" dirty="0"/>
            </a:br>
            <a:r>
              <a:rPr lang="de-DE" altLang="de-DE" sz="2000" dirty="0"/>
              <a:t> </a:t>
            </a:r>
            <a:br>
              <a:rPr lang="de-DE" altLang="de-DE" sz="2000" dirty="0"/>
            </a:br>
            <a:r>
              <a:rPr lang="de-DE" altLang="de-DE" sz="2000" dirty="0"/>
              <a:t>		Ausbildungsschule(n) – </a:t>
            </a:r>
            <a:r>
              <a:rPr lang="de-DE" altLang="de-DE" sz="2000" dirty="0" err="1"/>
              <a:t>SBBZen</a:t>
            </a:r>
            <a:br>
              <a:rPr lang="de-DE" altLang="de-DE" sz="2000" dirty="0"/>
            </a:br>
            <a:r>
              <a:rPr lang="de-DE" altLang="de-DE" sz="2000" dirty="0"/>
              <a:t>		Seminar</a:t>
            </a:r>
            <a:br>
              <a:rPr lang="de-DE" altLang="de-DE" sz="2000" dirty="0"/>
            </a:br>
            <a:br>
              <a:rPr lang="de-DE" altLang="de-DE" sz="2000" dirty="0"/>
            </a:br>
            <a:r>
              <a:rPr lang="de-DE" altLang="de-DE" sz="2000" dirty="0"/>
              <a:t>Das bedeutet: Nicht nur der Seminarort ist bedeutsam  - sondern auch die Kapazitäten und Situation an den Ausbildungsschulen!</a:t>
            </a:r>
            <a:br>
              <a:rPr lang="de-DE" altLang="de-DE" sz="2000" dirty="0"/>
            </a:br>
            <a:br>
              <a:rPr lang="de-DE" altLang="de-DE" sz="2000" dirty="0"/>
            </a:br>
            <a:r>
              <a:rPr lang="de-DE" altLang="de-DE" sz="1600" u="sng" dirty="0"/>
              <a:t>Drei zentrale Säulen strukturieren den Vorbereitungsdienst:</a:t>
            </a:r>
            <a:br>
              <a:rPr lang="de-DE" altLang="de-DE" sz="1600" dirty="0"/>
            </a:br>
            <a:endParaRPr lang="de-DE" altLang="de-DE" sz="900" dirty="0"/>
          </a:p>
          <a:p>
            <a:pPr marL="630238" indent="-363538">
              <a:buFont typeface="Wingdings" panose="05000000000000000000" pitchFamily="2" charset="2"/>
              <a:buChar char="à"/>
            </a:pPr>
            <a:r>
              <a:rPr lang="de-DE" altLang="de-DE" sz="1600" dirty="0"/>
              <a:t>Erste Fachrichtung</a:t>
            </a:r>
          </a:p>
          <a:p>
            <a:pPr marL="630238" indent="-363538">
              <a:buFont typeface="Wingdings" panose="05000000000000000000" pitchFamily="2" charset="2"/>
              <a:buChar char="à"/>
            </a:pPr>
            <a:r>
              <a:rPr lang="de-DE" altLang="de-DE" sz="1600" dirty="0"/>
              <a:t>Zweite Fachrichtung</a:t>
            </a:r>
          </a:p>
          <a:p>
            <a:pPr marL="630238" indent="-363538">
              <a:buFont typeface="Wingdings" panose="05000000000000000000" pitchFamily="2" charset="2"/>
              <a:buChar char="à"/>
            </a:pPr>
            <a:r>
              <a:rPr lang="de-DE" altLang="de-DE" sz="1600" dirty="0"/>
              <a:t>Sonderpädagogische Handlungsfelder</a:t>
            </a:r>
            <a:br>
              <a:rPr lang="de-DE" altLang="de-DE" sz="1600" dirty="0"/>
            </a:br>
            <a:r>
              <a:rPr lang="de-DE" altLang="de-DE" sz="900" dirty="0"/>
              <a:t> </a:t>
            </a:r>
            <a:br>
              <a:rPr lang="de-DE" altLang="de-DE" sz="1600" dirty="0"/>
            </a:br>
            <a:r>
              <a:rPr lang="de-DE" altLang="de-DE" sz="1600" u="sng" dirty="0"/>
              <a:t>Hinzu kommen noch:</a:t>
            </a:r>
          </a:p>
          <a:p>
            <a:pPr marL="630238" indent="-363538">
              <a:buFont typeface="Wingdings" panose="05000000000000000000" pitchFamily="2" charset="2"/>
              <a:buChar char="à"/>
            </a:pPr>
            <a:r>
              <a:rPr lang="de-DE" altLang="de-DE" sz="1600" dirty="0"/>
              <a:t>Schul- und Beamtenrecht </a:t>
            </a:r>
          </a:p>
          <a:p>
            <a:pPr marL="630238" indent="-363538">
              <a:buFont typeface="Wingdings" panose="05000000000000000000" pitchFamily="2" charset="2"/>
              <a:buChar char="à"/>
            </a:pPr>
            <a:r>
              <a:rPr lang="de-DE" altLang="de-DE" sz="1600" dirty="0"/>
              <a:t>Seminarangebote aus dem Bereich Pädagogik und Inklusion</a:t>
            </a:r>
          </a:p>
        </p:txBody>
      </p:sp>
      <p:sp>
        <p:nvSpPr>
          <p:cNvPr id="16388" name="Fußzeilenplatzhalter 3">
            <a:extLst>
              <a:ext uri="{FF2B5EF4-FFF2-40B4-BE49-F238E27FC236}">
                <a16:creationId xmlns:a16="http://schemas.microsoft.com/office/drawing/2014/main" id="{DC888AF3-7B6B-418A-9814-112FEA32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175" y="6308725"/>
            <a:ext cx="5616575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DE6D5E45-C4AB-4C9F-8548-630FBA7AA8CC}"/>
              </a:ext>
            </a:extLst>
          </p:cNvPr>
          <p:cNvSpPr/>
          <p:nvPr/>
        </p:nvSpPr>
        <p:spPr>
          <a:xfrm>
            <a:off x="1403350" y="1989138"/>
            <a:ext cx="8636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D17C636B-C43E-4DAB-88EB-5997E07A894E}"/>
              </a:ext>
            </a:extLst>
          </p:cNvPr>
          <p:cNvSpPr/>
          <p:nvPr/>
        </p:nvSpPr>
        <p:spPr>
          <a:xfrm>
            <a:off x="1403350" y="2249488"/>
            <a:ext cx="8636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457FF705-8A98-4A9B-B0B2-21EBAA99F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l" defTabSz="912813"/>
            <a:br>
              <a:rPr lang="de-DE" altLang="de-DE" sz="1800" b="1"/>
            </a:br>
            <a:br>
              <a:rPr lang="de-DE" altLang="de-DE" sz="1800" b="1"/>
            </a:br>
            <a:br>
              <a:rPr lang="de-DE" altLang="de-DE" sz="1800"/>
            </a:br>
            <a:endParaRPr lang="de-DE" altLang="de-DE" sz="18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DF6FCF-AFE9-4317-98C0-6A78C8D2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24412"/>
          </a:xfrm>
          <a:ln>
            <a:solidFill>
              <a:srgbClr val="C6E6E8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endParaRPr lang="de-DE" sz="1000" dirty="0"/>
          </a:p>
          <a:p>
            <a:pPr marL="1252538" indent="-355600">
              <a:defRPr/>
            </a:pPr>
            <a:r>
              <a:rPr lang="de-DE" sz="1800" dirty="0"/>
              <a:t>Ausbildungsgruppe</a:t>
            </a:r>
          </a:p>
          <a:p>
            <a:pPr marL="1252538" indent="-355600">
              <a:defRPr/>
            </a:pPr>
            <a:r>
              <a:rPr lang="de-DE" sz="1800" dirty="0"/>
              <a:t>Unterrichtspraxis</a:t>
            </a:r>
          </a:p>
          <a:p>
            <a:pPr marL="1252538" indent="-355600">
              <a:defRPr/>
            </a:pPr>
            <a:r>
              <a:rPr lang="de-DE" sz="1800" dirty="0"/>
              <a:t>Arbeit in sonderpädagogischen Handlungsfeldern</a:t>
            </a:r>
          </a:p>
          <a:p>
            <a:pPr marL="1252538" indent="-355600">
              <a:defRPr/>
            </a:pPr>
            <a:r>
              <a:rPr lang="de-DE" sz="1800" dirty="0"/>
              <a:t>Seminarangebote</a:t>
            </a:r>
          </a:p>
          <a:p>
            <a:pPr marL="1252538" indent="-355600">
              <a:defRPr/>
            </a:pPr>
            <a:r>
              <a:rPr lang="de-DE" sz="1800" dirty="0"/>
              <a:t>Prüfungen</a:t>
            </a:r>
          </a:p>
          <a:p>
            <a:pPr marL="342900">
              <a:defRPr/>
            </a:pPr>
            <a:endParaRPr lang="de-DE" sz="1800" dirty="0"/>
          </a:p>
          <a:p>
            <a:pPr marL="0" indent="0">
              <a:buFontTx/>
              <a:buNone/>
              <a:defRPr/>
            </a:pPr>
            <a:r>
              <a:rPr lang="de-DE" sz="1000" dirty="0"/>
              <a:t>	</a:t>
            </a:r>
            <a:r>
              <a:rPr lang="de-DE" sz="1800" u="sng" dirty="0"/>
              <a:t>organisatorische Aspekte</a:t>
            </a:r>
          </a:p>
          <a:p>
            <a:pPr marL="1252538" indent="-355600">
              <a:defRPr/>
            </a:pPr>
            <a:r>
              <a:rPr lang="de-DE" sz="1800" dirty="0"/>
              <a:t>Drei Ausbildungsabschnitte</a:t>
            </a:r>
          </a:p>
          <a:p>
            <a:pPr marL="1252538" indent="-355600">
              <a:defRPr/>
            </a:pPr>
            <a:r>
              <a:rPr lang="de-DE" sz="1800" dirty="0"/>
              <a:t>Ausbildungsgespräche</a:t>
            </a:r>
          </a:p>
          <a:p>
            <a:pPr marL="1252538" indent="-355600">
              <a:defRPr/>
            </a:pPr>
            <a:r>
              <a:rPr lang="de-DE" sz="1800" dirty="0"/>
              <a:t>Feststellung ‚Befähigung zum selbstständigen Unterricht’ am Ende des ersten Ausbildungsabschnittes</a:t>
            </a:r>
          </a:p>
          <a:p>
            <a:pPr marL="1252538" indent="-355600">
              <a:defRPr/>
            </a:pPr>
            <a:r>
              <a:rPr lang="de-DE" sz="1800" dirty="0"/>
              <a:t>Selbstständiger Unterricht ab dem zweiten Ausbildungsabschnitt</a:t>
            </a:r>
          </a:p>
          <a:p>
            <a:pPr marL="1252538" indent="-355600">
              <a:defRPr/>
            </a:pPr>
            <a:r>
              <a:rPr lang="de-DE" sz="1800" dirty="0"/>
              <a:t>Selbständige Planung und Durchführung eines sonderpädagogischen Handlungsfeldes</a:t>
            </a:r>
          </a:p>
        </p:txBody>
      </p:sp>
      <p:sp>
        <p:nvSpPr>
          <p:cNvPr id="17412" name="Fußzeilenplatzhalter 3">
            <a:extLst>
              <a:ext uri="{FF2B5EF4-FFF2-40B4-BE49-F238E27FC236}">
                <a16:creationId xmlns:a16="http://schemas.microsoft.com/office/drawing/2014/main" id="{9BF3C998-4623-4ABE-9020-04512177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13" y="6308725"/>
            <a:ext cx="5616575" cy="476250"/>
          </a:xfrm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/>
              <a:t>Information zum Vorbereitungsdienst im Lehramt Sonderpädagogik in Baden-Württemberg, Stand 2025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A892569-AC43-49D6-B1C9-022AC5C7E336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229600" cy="777875"/>
          </a:xfrm>
          <a:prstGeom prst="rect">
            <a:avLst/>
          </a:prstGeom>
          <a:solidFill>
            <a:srgbClr val="F4FAFA"/>
          </a:solidFill>
          <a:ln>
            <a:solidFill>
              <a:srgbClr val="C6E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800" kern="0" dirty="0"/>
              <a:t>Strukturmerkmale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9B9E5-F87C-4FFB-B99F-5EA582ED0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  <a:ln>
            <a:solidFill>
              <a:srgbClr val="C6E6E8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dirty="0"/>
              <a:t>	</a:t>
            </a:r>
          </a:p>
          <a:p>
            <a:pPr marL="0" indent="0">
              <a:buFontTx/>
              <a:buNone/>
              <a:defRPr/>
            </a:pPr>
            <a:endParaRPr lang="de-DE" sz="1800" dirty="0"/>
          </a:p>
          <a:p>
            <a:pPr marL="800100" lvl="2" indent="0">
              <a:buFontTx/>
              <a:buNone/>
              <a:defRPr/>
            </a:pPr>
            <a:r>
              <a:rPr lang="de-DE" sz="2000" dirty="0"/>
              <a:t>Analyse der </a:t>
            </a:r>
          </a:p>
          <a:p>
            <a:pPr marL="1163638" indent="-266700"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Stellenausschreibungen  </a:t>
            </a:r>
          </a:p>
          <a:p>
            <a:pPr marL="1163638" indent="-266700">
              <a:buFont typeface="Wingdings" panose="05000000000000000000" pitchFamily="2" charset="2"/>
              <a:buChar char="ü"/>
              <a:defRPr/>
            </a:pPr>
            <a:r>
              <a:rPr lang="de-DE" sz="2000" dirty="0"/>
              <a:t>Stellenbesetzungen</a:t>
            </a:r>
          </a:p>
          <a:p>
            <a:pPr marL="0" indent="0">
              <a:buFontTx/>
              <a:buNone/>
              <a:defRPr/>
            </a:pPr>
            <a:r>
              <a:rPr lang="de-DE" sz="2000" dirty="0"/>
              <a:t>	zeigt, dass diesen jeweils ein spezielles Profil hinterlegt ist.</a:t>
            </a:r>
          </a:p>
          <a:p>
            <a:pPr marL="0" indent="0">
              <a:buFontTx/>
              <a:buNone/>
              <a:defRPr/>
            </a:pPr>
            <a:endParaRPr lang="de-DE" sz="1800" dirty="0"/>
          </a:p>
          <a:p>
            <a:pPr marL="0" indent="0">
              <a:buFontTx/>
              <a:buNone/>
              <a:defRPr/>
            </a:pPr>
            <a:r>
              <a:rPr lang="de-DE" sz="1800" dirty="0"/>
              <a:t>	</a:t>
            </a:r>
            <a:r>
              <a:rPr lang="de-DE" sz="2000" dirty="0"/>
              <a:t>Relevante Bereiche sind:</a:t>
            </a:r>
          </a:p>
          <a:p>
            <a:pPr marL="1163638" indent="-266700"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Frühförderung</a:t>
            </a:r>
          </a:p>
          <a:p>
            <a:pPr marL="1163638" indent="-266700"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Sonderpädagogischer Dienst</a:t>
            </a:r>
          </a:p>
          <a:p>
            <a:pPr marL="1163638" indent="-266700"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Inklusive Bildungsangebote</a:t>
            </a:r>
          </a:p>
          <a:p>
            <a:pPr marL="1163638" indent="-266700">
              <a:buFont typeface="Wingdings" panose="05000000000000000000" pitchFamily="2" charset="2"/>
              <a:buChar char="§"/>
              <a:defRPr/>
            </a:pPr>
            <a:r>
              <a:rPr lang="de-DE" sz="1800" dirty="0"/>
              <a:t>Berufliche Eingliederung</a:t>
            </a:r>
          </a:p>
          <a:p>
            <a:pPr marL="0" indent="0">
              <a:buFontTx/>
              <a:buNone/>
              <a:defRPr/>
            </a:pPr>
            <a:r>
              <a:rPr lang="de-DE" sz="18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de-DE" sz="1800" dirty="0"/>
              <a:t>	</a:t>
            </a:r>
            <a:endParaRPr lang="de-DE" sz="1600" dirty="0"/>
          </a:p>
        </p:txBody>
      </p:sp>
      <p:sp>
        <p:nvSpPr>
          <p:cNvPr id="18435" name="Fußzeilenplatzhalter 3">
            <a:extLst>
              <a:ext uri="{FF2B5EF4-FFF2-40B4-BE49-F238E27FC236}">
                <a16:creationId xmlns:a16="http://schemas.microsoft.com/office/drawing/2014/main" id="{D130D3B9-927C-4BD8-A99C-7D914BF9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175" y="6237288"/>
            <a:ext cx="5472113" cy="476250"/>
          </a:xfrm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/>
              <a:t>Information zum Vorbereitungsdienst im Lehramt Sonderpädagogik in Baden-Württemberg, Stand 2025</a:t>
            </a:r>
          </a:p>
        </p:txBody>
      </p:sp>
      <p:sp>
        <p:nvSpPr>
          <p:cNvPr id="18436" name="Titel 1">
            <a:extLst>
              <a:ext uri="{FF2B5EF4-FFF2-40B4-BE49-F238E27FC236}">
                <a16:creationId xmlns:a16="http://schemas.microsoft.com/office/drawing/2014/main" id="{5C722569-E61F-4012-A98A-CCB846EA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  <a:solidFill>
            <a:srgbClr val="F4FAFA"/>
          </a:solidFill>
          <a:ln>
            <a:solidFill>
              <a:srgbClr val="C6E6E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2800" dirty="0"/>
              <a:t>Profilbildung und Spezialisierungen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uppieren 5">
            <a:extLst>
              <a:ext uri="{FF2B5EF4-FFF2-40B4-BE49-F238E27FC236}">
                <a16:creationId xmlns:a16="http://schemas.microsoft.com/office/drawing/2014/main" id="{DB4B9AAA-BC99-479B-BDA6-1993F80EE60F}"/>
              </a:ext>
            </a:extLst>
          </p:cNvPr>
          <p:cNvGrpSpPr>
            <a:grpSpLocks/>
          </p:cNvGrpSpPr>
          <p:nvPr/>
        </p:nvGrpSpPr>
        <p:grpSpPr bwMode="auto">
          <a:xfrm>
            <a:off x="239233" y="882155"/>
            <a:ext cx="2843808" cy="1962149"/>
            <a:chOff x="-541353" y="-1986527"/>
            <a:chExt cx="9333283" cy="7345363"/>
          </a:xfrm>
        </p:grpSpPr>
        <p:pic>
          <p:nvPicPr>
            <p:cNvPr id="20494" name="Picture 2" descr="C:\Users\Burghardt.Manfred\Pictures\2013-06-18 Juni_2013\Juni_2013 065.JPG">
              <a:extLst>
                <a:ext uri="{FF2B5EF4-FFF2-40B4-BE49-F238E27FC236}">
                  <a16:creationId xmlns:a16="http://schemas.microsoft.com/office/drawing/2014/main" id="{6C686E7A-6EFB-4233-9953-8F99FBE5F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1353" y="-1986527"/>
              <a:ext cx="9333283" cy="73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Wolkenförmige Legende 7">
              <a:extLst>
                <a:ext uri="{FF2B5EF4-FFF2-40B4-BE49-F238E27FC236}">
                  <a16:creationId xmlns:a16="http://schemas.microsoft.com/office/drawing/2014/main" id="{39809498-0DC7-44AD-8A8F-9E4CBD2B0A19}"/>
                </a:ext>
              </a:extLst>
            </p:cNvPr>
            <p:cNvSpPr/>
            <p:nvPr/>
          </p:nvSpPr>
          <p:spPr>
            <a:xfrm>
              <a:off x="-400428" y="-1531222"/>
              <a:ext cx="7484168" cy="1931497"/>
            </a:xfrm>
            <a:prstGeom prst="cloudCallout">
              <a:avLst>
                <a:gd name="adj1" fmla="val 32095"/>
                <a:gd name="adj2" fmla="val 11342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1600" b="1" i="1" dirty="0">
                  <a:solidFill>
                    <a:schemeClr val="tx1"/>
                  </a:solidFill>
                </a:rPr>
                <a:t>Freiburg ?</a:t>
              </a:r>
            </a:p>
          </p:txBody>
        </p:sp>
      </p:grpSp>
      <p:pic>
        <p:nvPicPr>
          <p:cNvPr id="20484" name="Bildplatzhalter 6" descr="SEMINAR-HEIDELBERG-SOS - Startseite">
            <a:extLst>
              <a:ext uri="{FF2B5EF4-FFF2-40B4-BE49-F238E27FC236}">
                <a16:creationId xmlns:a16="http://schemas.microsoft.com/office/drawing/2014/main" id="{A7E3C04B-9A75-46BD-9273-1415E9E59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" y="4373489"/>
            <a:ext cx="3391979" cy="2227212"/>
          </a:xfrm>
        </p:spPr>
      </p:pic>
      <p:sp>
        <p:nvSpPr>
          <p:cNvPr id="10" name="Wolkenförmige Legende 2">
            <a:extLst>
              <a:ext uri="{FF2B5EF4-FFF2-40B4-BE49-F238E27FC236}">
                <a16:creationId xmlns:a16="http://schemas.microsoft.com/office/drawing/2014/main" id="{51383E79-DA3D-4B23-8172-F031984FF316}"/>
              </a:ext>
            </a:extLst>
          </p:cNvPr>
          <p:cNvSpPr/>
          <p:nvPr/>
        </p:nvSpPr>
        <p:spPr>
          <a:xfrm>
            <a:off x="615976" y="4276620"/>
            <a:ext cx="2362200" cy="719137"/>
          </a:xfrm>
          <a:prstGeom prst="cloudCallout">
            <a:avLst>
              <a:gd name="adj1" fmla="val -17219"/>
              <a:gd name="adj2" fmla="val 125662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600" b="1" i="1" dirty="0">
                <a:solidFill>
                  <a:schemeClr val="tx1"/>
                </a:solidFill>
              </a:rPr>
              <a:t>Heidelberg ?</a:t>
            </a:r>
          </a:p>
        </p:txBody>
      </p:sp>
      <p:pic>
        <p:nvPicPr>
          <p:cNvPr id="20486" name="Picture 5">
            <a:extLst>
              <a:ext uri="{FF2B5EF4-FFF2-40B4-BE49-F238E27FC236}">
                <a16:creationId xmlns:a16="http://schemas.microsoft.com/office/drawing/2014/main" id="{1FAED130-46D6-4706-BB8F-30B6B3925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61" y="1457595"/>
            <a:ext cx="2457386" cy="138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lkenförmige Legende 11">
            <a:extLst>
              <a:ext uri="{FF2B5EF4-FFF2-40B4-BE49-F238E27FC236}">
                <a16:creationId xmlns:a16="http://schemas.microsoft.com/office/drawing/2014/main" id="{76255B86-8B15-44E1-9CF3-AE46A9EE7A04}"/>
              </a:ext>
            </a:extLst>
          </p:cNvPr>
          <p:cNvSpPr/>
          <p:nvPr/>
        </p:nvSpPr>
        <p:spPr>
          <a:xfrm>
            <a:off x="7059612" y="1075026"/>
            <a:ext cx="1889125" cy="577850"/>
          </a:xfrm>
          <a:prstGeom prst="cloudCallout">
            <a:avLst>
              <a:gd name="adj1" fmla="val -19646"/>
              <a:gd name="adj2" fmla="val 91010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300" b="1" i="1" dirty="0">
                <a:solidFill>
                  <a:schemeClr val="tx1"/>
                </a:solidFill>
              </a:rPr>
              <a:t>Weingarten?</a:t>
            </a:r>
          </a:p>
        </p:txBody>
      </p:sp>
      <p:pic>
        <p:nvPicPr>
          <p:cNvPr id="20489" name="Picture 8">
            <a:extLst>
              <a:ext uri="{FF2B5EF4-FFF2-40B4-BE49-F238E27FC236}">
                <a16:creationId xmlns:a16="http://schemas.microsoft.com/office/drawing/2014/main" id="{1CD0207C-E667-4A29-B0B8-A79EAA39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247744"/>
            <a:ext cx="25844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lkenförmige Legende 16">
            <a:hlinkClick r:id="rId6"/>
            <a:extLst>
              <a:ext uri="{FF2B5EF4-FFF2-40B4-BE49-F238E27FC236}">
                <a16:creationId xmlns:a16="http://schemas.microsoft.com/office/drawing/2014/main" id="{10FE9BE4-B404-43F4-98E9-A717E39E4AFD}"/>
              </a:ext>
            </a:extLst>
          </p:cNvPr>
          <p:cNvSpPr/>
          <p:nvPr/>
        </p:nvSpPr>
        <p:spPr>
          <a:xfrm>
            <a:off x="7092950" y="2708275"/>
            <a:ext cx="1822450" cy="920750"/>
          </a:xfrm>
          <a:prstGeom prst="cloudCallout">
            <a:avLst>
              <a:gd name="adj1" fmla="val -43509"/>
              <a:gd name="adj2" fmla="val 192167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600" b="1" i="1" dirty="0">
                <a:solidFill>
                  <a:schemeClr val="tx1"/>
                </a:solidFill>
              </a:rPr>
              <a:t>Stuttgart?</a:t>
            </a:r>
          </a:p>
        </p:txBody>
      </p:sp>
      <p:pic>
        <p:nvPicPr>
          <p:cNvPr id="20491" name="Picture 10" descr="Bad Mergentheim">
            <a:extLst>
              <a:ext uri="{FF2B5EF4-FFF2-40B4-BE49-F238E27FC236}">
                <a16:creationId xmlns:a16="http://schemas.microsoft.com/office/drawing/2014/main" id="{973B7387-FBA0-4083-A74A-159EFBAA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74" y="1261758"/>
            <a:ext cx="2113398" cy="164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lkenförmige Legende 14">
            <a:extLst>
              <a:ext uri="{FF2B5EF4-FFF2-40B4-BE49-F238E27FC236}">
                <a16:creationId xmlns:a16="http://schemas.microsoft.com/office/drawing/2014/main" id="{CEF211DC-91F0-448D-BAB1-89EBCEBC7C42}"/>
              </a:ext>
            </a:extLst>
          </p:cNvPr>
          <p:cNvSpPr/>
          <p:nvPr/>
        </p:nvSpPr>
        <p:spPr>
          <a:xfrm>
            <a:off x="4425736" y="918289"/>
            <a:ext cx="2113398" cy="734587"/>
          </a:xfrm>
          <a:prstGeom prst="cloudCallout">
            <a:avLst>
              <a:gd name="adj1" fmla="val 20656"/>
              <a:gd name="adj2" fmla="val 98680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300" b="1" i="1" dirty="0">
                <a:solidFill>
                  <a:schemeClr val="tx1"/>
                </a:solidFill>
              </a:rPr>
              <a:t>Bad Mergentheim?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47D4BA-0EE4-4BFC-AA45-B41E4981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1974" y="6670115"/>
            <a:ext cx="5048200" cy="196850"/>
          </a:xfrm>
        </p:spPr>
        <p:txBody>
          <a:bodyPr/>
          <a:lstStyle/>
          <a:p>
            <a:pPr>
              <a:defRPr/>
            </a:pPr>
            <a:r>
              <a:rPr lang="de-DE" sz="800"/>
              <a:t>Information zum Vorbereitungsdienst im Lehramt Sonderpädagogik in Baden-Württemberg, Stand 2025</a:t>
            </a:r>
            <a:endParaRPr lang="de-DE" sz="8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201C5F8-2D1D-E045-8142-913A0A8EC0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40" y="2603417"/>
            <a:ext cx="1951362" cy="1309728"/>
          </a:xfrm>
          <a:prstGeom prst="rect">
            <a:avLst/>
          </a:prstGeom>
        </p:spPr>
      </p:pic>
      <p:sp>
        <p:nvSpPr>
          <p:cNvPr id="19" name="Wolkenförmige Legende 18">
            <a:extLst>
              <a:ext uri="{FF2B5EF4-FFF2-40B4-BE49-F238E27FC236}">
                <a16:creationId xmlns:a16="http://schemas.microsoft.com/office/drawing/2014/main" id="{9CAF5912-0B7D-EC4C-A6A6-B28F0E331043}"/>
              </a:ext>
            </a:extLst>
          </p:cNvPr>
          <p:cNvSpPr/>
          <p:nvPr/>
        </p:nvSpPr>
        <p:spPr bwMode="auto">
          <a:xfrm>
            <a:off x="98157" y="2922454"/>
            <a:ext cx="2274355" cy="525750"/>
          </a:xfrm>
          <a:prstGeom prst="cloudCallout">
            <a:avLst>
              <a:gd name="adj1" fmla="val 56836"/>
              <a:gd name="adj2" fmla="val 45043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600" b="1" i="1" dirty="0">
                <a:solidFill>
                  <a:schemeClr val="tx1"/>
                </a:solidFill>
              </a:rPr>
              <a:t>Rottweil?</a:t>
            </a:r>
          </a:p>
        </p:txBody>
      </p:sp>
      <p:pic>
        <p:nvPicPr>
          <p:cNvPr id="1026" name="Picture 2" descr="http://www.sop.seminar-heidelberg.de/site/pbs-bw-new/get/8302216/Seminargeb%C3%A4u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14" y="5185294"/>
            <a:ext cx="2187037" cy="14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Wolkenförmige Legende 2">
            <a:extLst>
              <a:ext uri="{FF2B5EF4-FFF2-40B4-BE49-F238E27FC236}">
                <a16:creationId xmlns:a16="http://schemas.microsoft.com/office/drawing/2014/main" id="{51383E79-DA3D-4B23-8172-F031984FF316}"/>
              </a:ext>
            </a:extLst>
          </p:cNvPr>
          <p:cNvSpPr/>
          <p:nvPr/>
        </p:nvSpPr>
        <p:spPr>
          <a:xfrm>
            <a:off x="3264746" y="4933584"/>
            <a:ext cx="2347808" cy="638534"/>
          </a:xfrm>
          <a:prstGeom prst="cloudCallout">
            <a:avLst>
              <a:gd name="adj1" fmla="val -17219"/>
              <a:gd name="adj2" fmla="val 125662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600" b="1" i="1" dirty="0">
                <a:solidFill>
                  <a:schemeClr val="tx1"/>
                </a:solidFill>
              </a:rPr>
              <a:t>Pforzheim?</a:t>
            </a:r>
          </a:p>
        </p:txBody>
      </p:sp>
      <p:pic>
        <p:nvPicPr>
          <p:cNvPr id="20488" name="Picture 7" descr="http://seminare-bw.de/site/pbs-bw-km-root/get/documents_E-1981423826/KULTUS.Dachmandant/KULTUS/Seminare/seminar-stuttgart-sos/jpeg/soss_ellwangen_schloss.jpeg">
            <a:extLst>
              <a:ext uri="{FF2B5EF4-FFF2-40B4-BE49-F238E27FC236}">
                <a16:creationId xmlns:a16="http://schemas.microsoft.com/office/drawing/2014/main" id="{2DB5A54F-2C7E-473C-BE15-C0DDFC7F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59" y="3326667"/>
            <a:ext cx="1929802" cy="13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lkenförmige Legende 15">
            <a:extLst>
              <a:ext uri="{FF2B5EF4-FFF2-40B4-BE49-F238E27FC236}">
                <a16:creationId xmlns:a16="http://schemas.microsoft.com/office/drawing/2014/main" id="{6C519194-5987-46A7-B669-AC62FD3B93BD}"/>
              </a:ext>
            </a:extLst>
          </p:cNvPr>
          <p:cNvSpPr/>
          <p:nvPr/>
        </p:nvSpPr>
        <p:spPr>
          <a:xfrm>
            <a:off x="4572000" y="2795349"/>
            <a:ext cx="1833562" cy="625475"/>
          </a:xfrm>
          <a:prstGeom prst="cloudCallout">
            <a:avLst>
              <a:gd name="adj1" fmla="val -4095"/>
              <a:gd name="adj2" fmla="val 103821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400" b="1" i="1" dirty="0">
                <a:solidFill>
                  <a:schemeClr val="tx1"/>
                </a:solidFill>
              </a:rPr>
              <a:t>Ellwangen?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4B562CE7-3755-49D3-9A51-5B39CB07A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172" y="189824"/>
            <a:ext cx="8633228" cy="529367"/>
          </a:xfrm>
          <a:solidFill>
            <a:srgbClr val="F4FAFA"/>
          </a:solidFill>
          <a:ln>
            <a:solidFill>
              <a:srgbClr val="C6E6E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/>
              <a:t>Wichtige Frage: Wohin?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2A9D650B-6A19-41A4-B9E7-5C7AA33E3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233" y="115888"/>
            <a:ext cx="8676167" cy="635000"/>
          </a:xfrm>
          <a:solidFill>
            <a:srgbClr val="F4FAFA"/>
          </a:solidFill>
          <a:ln>
            <a:solidFill>
              <a:srgbClr val="C6E6E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2000"/>
              <a:t>Informationen zu den einzelnen Seminaren und Standorten erhalten Sie auf den jeweiligen Seminarhomepages:</a:t>
            </a:r>
            <a:endParaRPr lang="de-DE" altLang="de-DE" sz="1200"/>
          </a:p>
        </p:txBody>
      </p:sp>
      <p:grpSp>
        <p:nvGrpSpPr>
          <p:cNvPr id="20483" name="Gruppieren 5">
            <a:extLst>
              <a:ext uri="{FF2B5EF4-FFF2-40B4-BE49-F238E27FC236}">
                <a16:creationId xmlns:a16="http://schemas.microsoft.com/office/drawing/2014/main" id="{DB4B9AAA-BC99-479B-BDA6-1993F80EE60F}"/>
              </a:ext>
            </a:extLst>
          </p:cNvPr>
          <p:cNvGrpSpPr>
            <a:grpSpLocks/>
          </p:cNvGrpSpPr>
          <p:nvPr/>
        </p:nvGrpSpPr>
        <p:grpSpPr bwMode="auto">
          <a:xfrm>
            <a:off x="239233" y="882155"/>
            <a:ext cx="2843808" cy="1962149"/>
            <a:chOff x="-541353" y="-1986527"/>
            <a:chExt cx="9333283" cy="7345363"/>
          </a:xfrm>
        </p:grpSpPr>
        <p:pic>
          <p:nvPicPr>
            <p:cNvPr id="20494" name="Picture 2" descr="C:\Users\Burghardt.Manfred\Pictures\2013-06-18 Juni_2013\Juni_2013 065.JPG">
              <a:extLst>
                <a:ext uri="{FF2B5EF4-FFF2-40B4-BE49-F238E27FC236}">
                  <a16:creationId xmlns:a16="http://schemas.microsoft.com/office/drawing/2014/main" id="{6C686E7A-6EFB-4233-9953-8F99FBE5F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1353" y="-1986527"/>
              <a:ext cx="9333283" cy="73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Wolkenförmige Legende 7">
              <a:extLst>
                <a:ext uri="{FF2B5EF4-FFF2-40B4-BE49-F238E27FC236}">
                  <a16:creationId xmlns:a16="http://schemas.microsoft.com/office/drawing/2014/main" id="{39809498-0DC7-44AD-8A8F-9E4CBD2B0A19}"/>
                </a:ext>
              </a:extLst>
            </p:cNvPr>
            <p:cNvSpPr/>
            <p:nvPr/>
          </p:nvSpPr>
          <p:spPr>
            <a:xfrm>
              <a:off x="-400428" y="-1531222"/>
              <a:ext cx="7484168" cy="1931497"/>
            </a:xfrm>
            <a:prstGeom prst="cloudCallout">
              <a:avLst>
                <a:gd name="adj1" fmla="val 32095"/>
                <a:gd name="adj2" fmla="val 113423"/>
              </a:avLst>
            </a:prstGeom>
            <a:solidFill>
              <a:srgbClr val="F4FAFA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1600" b="1" i="1" dirty="0">
                  <a:hlinkClick r:id="rId3"/>
                </a:rPr>
                <a:t>Freiburg ?</a:t>
              </a:r>
              <a:endParaRPr lang="de-DE" sz="1600" b="1" i="1" dirty="0"/>
            </a:p>
          </p:txBody>
        </p:sp>
      </p:grpSp>
      <p:pic>
        <p:nvPicPr>
          <p:cNvPr id="20484" name="Bildplatzhalter 6" descr="SEMINAR-HEIDELBERG-SOS - Startseite">
            <a:extLst>
              <a:ext uri="{FF2B5EF4-FFF2-40B4-BE49-F238E27FC236}">
                <a16:creationId xmlns:a16="http://schemas.microsoft.com/office/drawing/2014/main" id="{A7E3C04B-9A75-46BD-9273-1415E9E59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" y="4373489"/>
            <a:ext cx="3391979" cy="2227212"/>
          </a:xfrm>
        </p:spPr>
      </p:pic>
      <p:sp>
        <p:nvSpPr>
          <p:cNvPr id="10" name="Wolkenförmige Legende 2">
            <a:extLst>
              <a:ext uri="{FF2B5EF4-FFF2-40B4-BE49-F238E27FC236}">
                <a16:creationId xmlns:a16="http://schemas.microsoft.com/office/drawing/2014/main" id="{51383E79-DA3D-4B23-8172-F031984FF316}"/>
              </a:ext>
            </a:extLst>
          </p:cNvPr>
          <p:cNvSpPr/>
          <p:nvPr/>
        </p:nvSpPr>
        <p:spPr>
          <a:xfrm>
            <a:off x="615976" y="4276620"/>
            <a:ext cx="2362200" cy="719137"/>
          </a:xfrm>
          <a:prstGeom prst="cloudCallout">
            <a:avLst>
              <a:gd name="adj1" fmla="val -17219"/>
              <a:gd name="adj2" fmla="val 125662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600" b="1" i="1" dirty="0">
                <a:hlinkClick r:id="rId5"/>
              </a:rPr>
              <a:t>Heidelberg ?</a:t>
            </a:r>
            <a:endParaRPr lang="de-DE" sz="1600" b="1" i="1" dirty="0"/>
          </a:p>
        </p:txBody>
      </p:sp>
      <p:pic>
        <p:nvPicPr>
          <p:cNvPr id="20486" name="Picture 5">
            <a:extLst>
              <a:ext uri="{FF2B5EF4-FFF2-40B4-BE49-F238E27FC236}">
                <a16:creationId xmlns:a16="http://schemas.microsoft.com/office/drawing/2014/main" id="{1FAED130-46D6-4706-BB8F-30B6B3925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61" y="1457595"/>
            <a:ext cx="2457386" cy="138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lkenförmige Legende 11">
            <a:extLst>
              <a:ext uri="{FF2B5EF4-FFF2-40B4-BE49-F238E27FC236}">
                <a16:creationId xmlns:a16="http://schemas.microsoft.com/office/drawing/2014/main" id="{76255B86-8B15-44E1-9CF3-AE46A9EE7A04}"/>
              </a:ext>
            </a:extLst>
          </p:cNvPr>
          <p:cNvSpPr/>
          <p:nvPr/>
        </p:nvSpPr>
        <p:spPr>
          <a:xfrm>
            <a:off x="7059612" y="1075026"/>
            <a:ext cx="1889125" cy="577850"/>
          </a:xfrm>
          <a:prstGeom prst="cloudCallout">
            <a:avLst>
              <a:gd name="adj1" fmla="val -19646"/>
              <a:gd name="adj2" fmla="val 91010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300" b="1" i="1" dirty="0">
                <a:hlinkClick r:id="rId7"/>
              </a:rPr>
              <a:t>Weingarten?</a:t>
            </a:r>
            <a:endParaRPr lang="de-DE" sz="1300" b="1" i="1" dirty="0"/>
          </a:p>
        </p:txBody>
      </p:sp>
      <p:pic>
        <p:nvPicPr>
          <p:cNvPr id="20489" name="Picture 8">
            <a:extLst>
              <a:ext uri="{FF2B5EF4-FFF2-40B4-BE49-F238E27FC236}">
                <a16:creationId xmlns:a16="http://schemas.microsoft.com/office/drawing/2014/main" id="{1CD0207C-E667-4A29-B0B8-A79EAA39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247744"/>
            <a:ext cx="25844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lkenförmige Legende 16">
            <a:hlinkClick r:id="rId9"/>
            <a:extLst>
              <a:ext uri="{FF2B5EF4-FFF2-40B4-BE49-F238E27FC236}">
                <a16:creationId xmlns:a16="http://schemas.microsoft.com/office/drawing/2014/main" id="{10FE9BE4-B404-43F4-98E9-A717E39E4AFD}"/>
              </a:ext>
            </a:extLst>
          </p:cNvPr>
          <p:cNvSpPr/>
          <p:nvPr/>
        </p:nvSpPr>
        <p:spPr>
          <a:xfrm>
            <a:off x="7092950" y="2708275"/>
            <a:ext cx="1822450" cy="920750"/>
          </a:xfrm>
          <a:prstGeom prst="cloudCallout">
            <a:avLst>
              <a:gd name="adj1" fmla="val -43509"/>
              <a:gd name="adj2" fmla="val 192167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600" b="1" i="1" dirty="0">
                <a:hlinkClick r:id="rId10"/>
              </a:rPr>
              <a:t>Stuttgart?</a:t>
            </a:r>
            <a:endParaRPr lang="de-DE" sz="1600" b="1" i="1" dirty="0"/>
          </a:p>
        </p:txBody>
      </p:sp>
      <p:pic>
        <p:nvPicPr>
          <p:cNvPr id="20491" name="Picture 10" descr="Bad Mergentheim">
            <a:extLst>
              <a:ext uri="{FF2B5EF4-FFF2-40B4-BE49-F238E27FC236}">
                <a16:creationId xmlns:a16="http://schemas.microsoft.com/office/drawing/2014/main" id="{973B7387-FBA0-4083-A74A-159EFBAA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74" y="1261758"/>
            <a:ext cx="2113398" cy="164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lkenförmige Legende 14">
            <a:extLst>
              <a:ext uri="{FF2B5EF4-FFF2-40B4-BE49-F238E27FC236}">
                <a16:creationId xmlns:a16="http://schemas.microsoft.com/office/drawing/2014/main" id="{CEF211DC-91F0-448D-BAB1-89EBCEBC7C42}"/>
              </a:ext>
            </a:extLst>
          </p:cNvPr>
          <p:cNvSpPr/>
          <p:nvPr/>
        </p:nvSpPr>
        <p:spPr>
          <a:xfrm>
            <a:off x="4427164" y="931286"/>
            <a:ext cx="2027797" cy="731512"/>
          </a:xfrm>
          <a:prstGeom prst="cloudCallout">
            <a:avLst>
              <a:gd name="adj1" fmla="val 20656"/>
              <a:gd name="adj2" fmla="val 98680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300" b="1" i="1" dirty="0">
                <a:hlinkClick r:id="rId12"/>
              </a:rPr>
              <a:t>Bad Mergentheim?</a:t>
            </a:r>
            <a:endParaRPr lang="de-DE" sz="1300" b="1" i="1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47D4BA-0EE4-4BFC-AA45-B41E4981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1974" y="6670115"/>
            <a:ext cx="5048200" cy="196850"/>
          </a:xfrm>
        </p:spPr>
        <p:txBody>
          <a:bodyPr/>
          <a:lstStyle/>
          <a:p>
            <a:pPr>
              <a:defRPr/>
            </a:pPr>
            <a:r>
              <a:rPr lang="de-DE" sz="800"/>
              <a:t>Information zum Vorbereitungsdienst im Lehramt Sonderpädagogik in Baden-Württemberg, Stand 2025</a:t>
            </a:r>
            <a:endParaRPr lang="de-DE" sz="8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201C5F8-2D1D-E045-8142-913A0A8EC0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40" y="2603417"/>
            <a:ext cx="1951362" cy="1309728"/>
          </a:xfrm>
          <a:prstGeom prst="rect">
            <a:avLst/>
          </a:prstGeom>
        </p:spPr>
      </p:pic>
      <p:sp>
        <p:nvSpPr>
          <p:cNvPr id="19" name="Wolkenförmige Legende 18">
            <a:extLst>
              <a:ext uri="{FF2B5EF4-FFF2-40B4-BE49-F238E27FC236}">
                <a16:creationId xmlns:a16="http://schemas.microsoft.com/office/drawing/2014/main" id="{9CAF5912-0B7D-EC4C-A6A6-B28F0E331043}"/>
              </a:ext>
            </a:extLst>
          </p:cNvPr>
          <p:cNvSpPr/>
          <p:nvPr/>
        </p:nvSpPr>
        <p:spPr bwMode="auto">
          <a:xfrm>
            <a:off x="98157" y="2922454"/>
            <a:ext cx="2274355" cy="525750"/>
          </a:xfrm>
          <a:prstGeom prst="cloudCallout">
            <a:avLst>
              <a:gd name="adj1" fmla="val 56836"/>
              <a:gd name="adj2" fmla="val 45043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600" b="1" i="1" dirty="0">
                <a:hlinkClick r:id="rId14"/>
              </a:rPr>
              <a:t>Rottweil</a:t>
            </a:r>
            <a:r>
              <a:rPr lang="de-DE" sz="1600" b="1" i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026" name="Picture 2" descr="http://www.sop.seminar-heidelberg.de/site/pbs-bw-new/get/8302216/Seminargeb%C3%A4ud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14" y="5185294"/>
            <a:ext cx="2187037" cy="14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Wolkenförmige Legende 2">
            <a:extLst>
              <a:ext uri="{FF2B5EF4-FFF2-40B4-BE49-F238E27FC236}">
                <a16:creationId xmlns:a16="http://schemas.microsoft.com/office/drawing/2014/main" id="{51383E79-DA3D-4B23-8172-F031984FF316}"/>
              </a:ext>
            </a:extLst>
          </p:cNvPr>
          <p:cNvSpPr/>
          <p:nvPr/>
        </p:nvSpPr>
        <p:spPr>
          <a:xfrm>
            <a:off x="3264746" y="4933584"/>
            <a:ext cx="2347808" cy="638534"/>
          </a:xfrm>
          <a:prstGeom prst="cloudCallout">
            <a:avLst>
              <a:gd name="adj1" fmla="val -17219"/>
              <a:gd name="adj2" fmla="val 125662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600" b="1" i="1" dirty="0">
                <a:hlinkClick r:id="rId16"/>
              </a:rPr>
              <a:t>Pforzheim?</a:t>
            </a:r>
            <a:endParaRPr lang="de-DE" sz="1600" b="1" i="1" dirty="0"/>
          </a:p>
        </p:txBody>
      </p:sp>
      <p:pic>
        <p:nvPicPr>
          <p:cNvPr id="20488" name="Picture 7" descr="http://seminare-bw.de/site/pbs-bw-km-root/get/documents_E-1981423826/KULTUS.Dachmandant/KULTUS/Seminare/seminar-stuttgart-sos/jpeg/soss_ellwangen_schloss.jpeg">
            <a:extLst>
              <a:ext uri="{FF2B5EF4-FFF2-40B4-BE49-F238E27FC236}">
                <a16:creationId xmlns:a16="http://schemas.microsoft.com/office/drawing/2014/main" id="{2DB5A54F-2C7E-473C-BE15-C0DDFC7F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59" y="3326667"/>
            <a:ext cx="1929802" cy="13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lkenförmige Legende 15">
            <a:extLst>
              <a:ext uri="{FF2B5EF4-FFF2-40B4-BE49-F238E27FC236}">
                <a16:creationId xmlns:a16="http://schemas.microsoft.com/office/drawing/2014/main" id="{6C519194-5987-46A7-B669-AC62FD3B93BD}"/>
              </a:ext>
            </a:extLst>
          </p:cNvPr>
          <p:cNvSpPr/>
          <p:nvPr/>
        </p:nvSpPr>
        <p:spPr>
          <a:xfrm>
            <a:off x="4572000" y="2795349"/>
            <a:ext cx="1833562" cy="625475"/>
          </a:xfrm>
          <a:prstGeom prst="cloudCallout">
            <a:avLst>
              <a:gd name="adj1" fmla="val -4095"/>
              <a:gd name="adj2" fmla="val 103821"/>
            </a:avLst>
          </a:prstGeom>
          <a:solidFill>
            <a:srgbClr val="F4FA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400" b="1" i="1" dirty="0">
                <a:hlinkClick r:id="rId18"/>
              </a:rPr>
              <a:t>Ellwangen?</a:t>
            </a:r>
            <a:endParaRPr lang="de-DE" sz="1400" b="1" i="1" dirty="0"/>
          </a:p>
        </p:txBody>
      </p:sp>
    </p:spTree>
    <p:extLst>
      <p:ext uri="{BB962C8B-B14F-4D97-AF65-F5344CB8AC3E}">
        <p14:creationId xmlns:p14="http://schemas.microsoft.com/office/powerpoint/2010/main" val="3655028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04A9EBC4-1E9E-4D35-8E1B-78DE7A62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63600"/>
          </a:xfrm>
          <a:solidFill>
            <a:srgbClr val="F4FAFA"/>
          </a:solidFill>
          <a:ln>
            <a:solidFill>
              <a:srgbClr val="C6E6E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/>
              <a:t>Weitere offene Fragen?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0757FA-DD98-473C-86C1-FAC82F5A009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C6E6E8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Antworten erhalten Sie entweder </a:t>
            </a:r>
          </a:p>
          <a:p>
            <a:pPr marL="342900">
              <a:buFont typeface="Wingdings" pitchFamily="2" charset="2"/>
              <a:buChar char="à"/>
              <a:defRPr/>
            </a:pPr>
            <a:r>
              <a:rPr lang="de-DE" sz="2000" dirty="0"/>
              <a:t>von den </a:t>
            </a:r>
            <a:r>
              <a:rPr lang="de-DE" sz="2000" dirty="0">
                <a:hlinkClick r:id="rId2"/>
              </a:rPr>
              <a:t>Ansprechpersonen der Regierungspräsidien </a:t>
            </a:r>
            <a:r>
              <a:rPr lang="de-DE" sz="2000" dirty="0"/>
              <a:t>oder</a:t>
            </a:r>
          </a:p>
          <a:p>
            <a:pPr marL="342900">
              <a:buFont typeface="Wingdings" pitchFamily="2" charset="2"/>
              <a:buChar char="à"/>
              <a:defRPr/>
            </a:pPr>
            <a:r>
              <a:rPr lang="de-DE" sz="2000" dirty="0"/>
              <a:t>von den Ansprechpersonen an unseren Seminaren:</a:t>
            </a:r>
          </a:p>
          <a:p>
            <a:pPr marL="0" indent="0">
              <a:buNone/>
              <a:defRPr/>
            </a:pPr>
            <a:endParaRPr lang="de-DE" sz="800" dirty="0"/>
          </a:p>
          <a:p>
            <a:pPr marL="742950" lvl="1">
              <a:buFont typeface="Wingdings" pitchFamily="2" charset="2"/>
              <a:buChar char="à"/>
              <a:defRPr/>
            </a:pPr>
            <a:r>
              <a:rPr lang="de-DE" sz="1600" dirty="0"/>
              <a:t>Freiburg:</a:t>
            </a:r>
          </a:p>
          <a:p>
            <a:pPr marL="1143000" lvl="2">
              <a:buFont typeface="Wingdings" pitchFamily="2" charset="2"/>
              <a:buChar char="à"/>
              <a:defRPr/>
            </a:pPr>
            <a:r>
              <a:rPr lang="de-DE" sz="1200" dirty="0" err="1"/>
              <a:t>abtsop-L</a:t>
            </a:r>
            <a:r>
              <a:rPr lang="de-DE" sz="1200" dirty="0"/>
              <a:t>(at)seminar-gymsop-FR.kv.bwl.de</a:t>
            </a:r>
          </a:p>
          <a:p>
            <a:pPr marL="742950" lvl="1">
              <a:buFont typeface="Wingdings" pitchFamily="2" charset="2"/>
              <a:buChar char="à"/>
              <a:defRPr/>
            </a:pPr>
            <a:r>
              <a:rPr lang="de-DE" sz="1600" dirty="0"/>
              <a:t>Heidelberg:</a:t>
            </a:r>
          </a:p>
          <a:p>
            <a:pPr marL="1143000" lvl="2">
              <a:buFont typeface="Wingdings" pitchFamily="2" charset="2"/>
              <a:buChar char="à"/>
              <a:defRPr/>
            </a:pPr>
            <a:r>
              <a:rPr lang="de-DE" sz="1200" dirty="0" err="1"/>
              <a:t>abtsop-L</a:t>
            </a:r>
            <a:r>
              <a:rPr lang="de-DE" sz="1200" dirty="0"/>
              <a:t>(at)seminar-gymsop-HD.kv.bwl.de</a:t>
            </a:r>
          </a:p>
          <a:p>
            <a:pPr marL="742950" lvl="1">
              <a:buFont typeface="Wingdings" pitchFamily="2" charset="2"/>
              <a:buChar char="à"/>
              <a:defRPr/>
            </a:pPr>
            <a:r>
              <a:rPr lang="de-DE" sz="1600" dirty="0"/>
              <a:t>Stuttgart (Zentrale):</a:t>
            </a:r>
          </a:p>
          <a:p>
            <a:pPr marL="1143000" lvl="2">
              <a:buFont typeface="Wingdings" pitchFamily="2" charset="2"/>
              <a:buChar char="à"/>
              <a:defRPr/>
            </a:pPr>
            <a:r>
              <a:rPr lang="de-DE" sz="1200" dirty="0"/>
              <a:t>Poststelle(at)sopaedseminar-s.de</a:t>
            </a:r>
          </a:p>
          <a:p>
            <a:pPr marL="742950" lvl="1">
              <a:buFont typeface="Wingdings" pitchFamily="2" charset="2"/>
              <a:buChar char="à"/>
              <a:defRPr/>
            </a:pPr>
            <a:r>
              <a:rPr lang="de-DE" sz="1600" dirty="0"/>
              <a:t>Stuttgart (dezentrale Standorte):</a:t>
            </a:r>
          </a:p>
          <a:p>
            <a:pPr marL="1143000" lvl="2">
              <a:buFont typeface="Wingdings" pitchFamily="2" charset="2"/>
              <a:buChar char="à"/>
              <a:defRPr/>
            </a:pPr>
            <a:r>
              <a:rPr lang="de-DE" sz="1200" dirty="0"/>
              <a:t>Badmergentheim(at)sopaedseminar-s.de</a:t>
            </a:r>
          </a:p>
          <a:p>
            <a:pPr marL="1143000" lvl="2">
              <a:buFont typeface="Wingdings" pitchFamily="2" charset="2"/>
              <a:buChar char="à"/>
              <a:defRPr/>
            </a:pPr>
            <a:r>
              <a:rPr lang="de-DE" sz="1200" dirty="0"/>
              <a:t>Ellwangen(at)sopaedseminar-s.de</a:t>
            </a:r>
          </a:p>
          <a:p>
            <a:pPr marL="1143000" lvl="2">
              <a:buFont typeface="Wingdings" pitchFamily="2" charset="2"/>
              <a:buChar char="à"/>
              <a:defRPr/>
            </a:pPr>
            <a:r>
              <a:rPr lang="de-DE" sz="1200" dirty="0"/>
              <a:t>Weingarten(at)sopaedseminar-s.de</a:t>
            </a:r>
          </a:p>
        </p:txBody>
      </p:sp>
      <p:sp>
        <p:nvSpPr>
          <p:cNvPr id="21508" name="Fußzeilenplatzhalter 3">
            <a:extLst>
              <a:ext uri="{FF2B5EF4-FFF2-40B4-BE49-F238E27FC236}">
                <a16:creationId xmlns:a16="http://schemas.microsoft.com/office/drawing/2014/main" id="{D43494C0-A7B7-4318-B590-D9C2FA42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5545138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  <a:endParaRPr lang="de-DE" altLang="de-DE" dirty="0">
              <a:latin typeface="Arial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3183183-D74B-F360-DAB9-B611743D6410}"/>
              </a:ext>
            </a:extLst>
          </p:cNvPr>
          <p:cNvSpPr txBox="1"/>
          <p:nvPr/>
        </p:nvSpPr>
        <p:spPr>
          <a:xfrm>
            <a:off x="2346646" y="5510354"/>
            <a:ext cx="44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 freuen uns auf Sie!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1C851-1E06-47C5-B81E-EAB12B48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8" y="188640"/>
            <a:ext cx="8739046" cy="719410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/>
          <a:lstStyle/>
          <a:p>
            <a:pPr marL="512763" indent="-514350">
              <a:spcBef>
                <a:spcPct val="20000"/>
              </a:spcBef>
              <a:defRPr/>
            </a:pPr>
            <a:r>
              <a:rPr lang="de-DE" sz="3200" dirty="0">
                <a:solidFill>
                  <a:srgbClr val="000000"/>
                </a:solidFill>
                <a:ea typeface="+mn-ea"/>
                <a:cs typeface="+mn-cs"/>
              </a:rPr>
              <a:t>1. Die drei Phasen der Lehrkräftebildung</a:t>
            </a:r>
            <a:br>
              <a:rPr lang="de-DE" sz="2800" dirty="0">
                <a:solidFill>
                  <a:srgbClr val="000000"/>
                </a:solidFill>
                <a:ea typeface="+mn-ea"/>
                <a:cs typeface="+mn-cs"/>
              </a:rPr>
            </a:br>
            <a:endParaRPr lang="de-DE" altLang="de-DE" sz="1800" b="1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099" name="Fußzeilenplatzhalter 3">
            <a:extLst>
              <a:ext uri="{FF2B5EF4-FFF2-40B4-BE49-F238E27FC236}">
                <a16:creationId xmlns:a16="http://schemas.microsoft.com/office/drawing/2014/main" id="{C0244420-01C0-4CB0-9363-E23F9F53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5543550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CE81599F-81C7-4673-9588-90149370B408}"/>
              </a:ext>
            </a:extLst>
          </p:cNvPr>
          <p:cNvGrpSpPr>
            <a:grpSpLocks/>
          </p:cNvGrpSpPr>
          <p:nvPr/>
        </p:nvGrpSpPr>
        <p:grpSpPr bwMode="auto">
          <a:xfrm>
            <a:off x="225568" y="986701"/>
            <a:ext cx="2498725" cy="4959093"/>
            <a:chOff x="510" y="2201"/>
            <a:chExt cx="1801" cy="1595"/>
          </a:xfrm>
          <a:solidFill>
            <a:srgbClr val="FFFF99"/>
          </a:solidFill>
        </p:grpSpPr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DD39F415-B2A4-4490-A236-A5BA43C5A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2201"/>
              <a:ext cx="1506" cy="159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Font typeface="Monotype Sorts" charset="2"/>
                <a:buNone/>
                <a:defRPr/>
              </a:pPr>
              <a:r>
                <a:rPr kumimoji="1" lang="de-DE" altLang="de-DE" sz="1800" b="1" dirty="0"/>
                <a:t>Erste Phase: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Font typeface="Monotype Sorts" charset="2"/>
                <a:buNone/>
                <a:defRPr/>
              </a:pPr>
              <a:r>
                <a:rPr kumimoji="1" lang="de-DE" altLang="de-DE" sz="1800" b="1" dirty="0"/>
                <a:t>Studium Lehramt</a:t>
              </a:r>
              <a:br>
                <a:rPr kumimoji="1" lang="de-DE" altLang="de-DE" sz="1800" dirty="0"/>
              </a:br>
              <a:r>
                <a:rPr kumimoji="1" lang="de-DE" altLang="de-DE" sz="1800" b="1" dirty="0"/>
                <a:t>Sonderpädagogik</a:t>
              </a:r>
            </a:p>
            <a:p>
              <a:pPr algn="ctr">
                <a:buClr>
                  <a:schemeClr val="accent2"/>
                </a:buClr>
                <a:buFont typeface="Monotype Sorts" charset="2"/>
                <a:buNone/>
                <a:defRPr/>
              </a:pPr>
              <a:endParaRPr kumimoji="1" lang="de-DE" altLang="de-DE" sz="1800" dirty="0"/>
            </a:p>
            <a:p>
              <a:pPr marL="177800">
                <a:buClr>
                  <a:schemeClr val="accent2"/>
                </a:buClr>
                <a:defRPr/>
              </a:pPr>
              <a:r>
                <a:rPr kumimoji="1" lang="de-DE" altLang="de-DE" sz="1800" dirty="0"/>
                <a:t>Pädagogische</a:t>
              </a:r>
              <a:br>
                <a:rPr kumimoji="1" lang="de-DE" altLang="de-DE" sz="1800" dirty="0"/>
              </a:br>
              <a:r>
                <a:rPr kumimoji="1" lang="de-DE" altLang="de-DE" sz="1800" dirty="0"/>
                <a:t>Hochschulen:</a:t>
              </a:r>
            </a:p>
            <a:p>
              <a:pPr marL="355600" indent="-177800">
                <a:buClr>
                  <a:schemeClr val="accent2"/>
                </a:buClr>
                <a:buFont typeface="Arial" panose="020B0604020202020204" pitchFamily="34" charset="0"/>
                <a:buChar char="•"/>
                <a:defRPr/>
              </a:pPr>
              <a:r>
                <a:rPr kumimoji="1" lang="de-DE" altLang="de-DE" sz="1800" b="1" dirty="0">
                  <a:solidFill>
                    <a:schemeClr val="accent2"/>
                  </a:solidFill>
                </a:rPr>
                <a:t>Heidelberg</a:t>
              </a:r>
            </a:p>
            <a:p>
              <a:pPr marL="355600" indent="-177800">
                <a:buClr>
                  <a:schemeClr val="accent2"/>
                </a:buClr>
                <a:buFont typeface="Arial" panose="020B0604020202020204" pitchFamily="34" charset="0"/>
                <a:buChar char="•"/>
                <a:defRPr/>
              </a:pPr>
              <a:r>
                <a:rPr kumimoji="1" lang="de-DE" altLang="de-DE" sz="1800" b="1" dirty="0">
                  <a:solidFill>
                    <a:schemeClr val="accent2"/>
                  </a:solidFill>
                </a:rPr>
                <a:t>Ludwigsburg</a:t>
              </a:r>
            </a:p>
            <a:p>
              <a:pPr marL="355600" indent="-177800">
                <a:buClr>
                  <a:schemeClr val="accent2"/>
                </a:buClr>
                <a:buFont typeface="Arial" panose="020B0604020202020204" pitchFamily="34" charset="0"/>
                <a:buChar char="•"/>
                <a:defRPr/>
              </a:pPr>
              <a:r>
                <a:rPr kumimoji="1" lang="de-DE" altLang="de-DE" sz="1800" b="1">
                  <a:solidFill>
                    <a:schemeClr val="accent2"/>
                  </a:solidFill>
                </a:rPr>
                <a:t>Freiburg </a:t>
              </a:r>
              <a:endParaRPr kumimoji="1" lang="de-DE" altLang="de-DE" sz="1800" b="1" dirty="0">
                <a:solidFill>
                  <a:schemeClr val="accent2"/>
                </a:solidFill>
              </a:endParaRP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defRPr/>
              </a:pPr>
              <a:endParaRPr kumimoji="1" lang="de-DE" altLang="de-DE" sz="1600" b="1" dirty="0">
                <a:solidFill>
                  <a:schemeClr val="accent2"/>
                </a:solidFill>
              </a:endParaRP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1" lang="de-DE" altLang="de-DE" sz="1400" dirty="0">
                  <a:solidFill>
                    <a:srgbClr val="000000"/>
                  </a:solidFill>
                  <a:latin typeface="Arial" charset="0"/>
                  <a:ea typeface="+mn-ea"/>
                </a:rPr>
                <a:t>oder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1" lang="de-DE" altLang="de-DE" sz="1400" dirty="0">
                  <a:solidFill>
                    <a:srgbClr val="000000"/>
                  </a:solidFill>
                  <a:latin typeface="Arial" charset="0"/>
                  <a:ea typeface="+mn-ea"/>
                </a:rPr>
                <a:t>vergleichbares Studium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1" lang="de-DE" altLang="de-DE" sz="1400" dirty="0">
                  <a:solidFill>
                    <a:srgbClr val="000000"/>
                  </a:solidFill>
                  <a:latin typeface="Arial" charset="0"/>
                  <a:ea typeface="+mn-ea"/>
                </a:rPr>
                <a:t>außerhalb von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1" lang="de-DE" altLang="de-DE" sz="1400" dirty="0">
                  <a:solidFill>
                    <a:srgbClr val="000000"/>
                  </a:solidFill>
                  <a:latin typeface="Arial" charset="0"/>
                  <a:ea typeface="+mn-ea"/>
                </a:rPr>
                <a:t>Baden-Württemberg</a:t>
              </a:r>
              <a:br>
                <a:rPr kumimoji="1" lang="de-DE" altLang="de-DE" sz="1800" dirty="0">
                  <a:solidFill>
                    <a:srgbClr val="000000"/>
                  </a:solidFill>
                  <a:latin typeface="Arial" charset="0"/>
                  <a:ea typeface="+mn-ea"/>
                </a:rPr>
              </a:br>
              <a:endParaRPr kumimoji="1" lang="de-DE" altLang="de-DE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513EB618-A9A2-4024-B34D-35D640ABC7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90" y="2875"/>
              <a:ext cx="1594" cy="24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Monotype Sorts" charset="0"/>
                <a:buNone/>
                <a:defRPr/>
              </a:pPr>
              <a:r>
                <a:rPr kumimoji="1" lang="de-DE" b="1" dirty="0">
                  <a:ea typeface="ＭＳ Ｐゴシック" charset="0"/>
                </a:rPr>
                <a:t>1. Lehramtsprüfung oder Masterabschluss</a:t>
              </a:r>
            </a:p>
          </p:txBody>
        </p:sp>
      </p:grpSp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D1BCF9CD-9119-4204-B6B4-A1CE9AD319AA}"/>
              </a:ext>
            </a:extLst>
          </p:cNvPr>
          <p:cNvSpPr/>
          <p:nvPr/>
        </p:nvSpPr>
        <p:spPr>
          <a:xfrm>
            <a:off x="2754313" y="3167063"/>
            <a:ext cx="455612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4102" name="Gruppieren 13">
            <a:extLst>
              <a:ext uri="{FF2B5EF4-FFF2-40B4-BE49-F238E27FC236}">
                <a16:creationId xmlns:a16="http://schemas.microsoft.com/office/drawing/2014/main" id="{A13DAD55-F4AA-4D82-BF26-2C15D6BD2DD6}"/>
              </a:ext>
            </a:extLst>
          </p:cNvPr>
          <p:cNvGrpSpPr>
            <a:grpSpLocks/>
          </p:cNvGrpSpPr>
          <p:nvPr/>
        </p:nvGrpSpPr>
        <p:grpSpPr bwMode="auto">
          <a:xfrm>
            <a:off x="3259138" y="987425"/>
            <a:ext cx="3717926" cy="4961855"/>
            <a:chOff x="3423817" y="986701"/>
            <a:chExt cx="3717812" cy="4962105"/>
          </a:xfrm>
        </p:grpSpPr>
        <p:sp>
          <p:nvSpPr>
            <p:cNvPr id="4105" name="Rectangle 15">
              <a:extLst>
                <a:ext uri="{FF2B5EF4-FFF2-40B4-BE49-F238E27FC236}">
                  <a16:creationId xmlns:a16="http://schemas.microsoft.com/office/drawing/2014/main" id="{F57FFD46-FDBC-4736-8204-2C6B54E7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817" y="986701"/>
              <a:ext cx="3308249" cy="4962105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96938" indent="-2667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FontTx/>
                <a:buNone/>
              </a:pPr>
              <a:r>
                <a:rPr kumimoji="1" lang="de-DE" altLang="de-DE" sz="1800" b="1" dirty="0">
                  <a:ea typeface="ＭＳ Ｐゴシック" panose="020B0600070205080204" pitchFamily="34" charset="-128"/>
                </a:rPr>
                <a:t>Zweite Phase:</a:t>
              </a:r>
            </a:p>
            <a:p>
              <a:pPr>
                <a:spcBef>
                  <a:spcPct val="0"/>
                </a:spcBef>
                <a:buClr>
                  <a:schemeClr val="accent2"/>
                </a:buClr>
                <a:buFontTx/>
                <a:buNone/>
              </a:pPr>
              <a:r>
                <a:rPr kumimoji="1" lang="de-DE" altLang="de-DE" sz="1800" b="1" dirty="0">
                  <a:ea typeface="ＭＳ Ｐゴシック" panose="020B0600070205080204" pitchFamily="34" charset="-128"/>
                </a:rPr>
                <a:t>Vorbereitungsdienst </a:t>
              </a:r>
            </a:p>
            <a:p>
              <a:pPr>
                <a:spcBef>
                  <a:spcPct val="0"/>
                </a:spcBef>
                <a:buClr>
                  <a:schemeClr val="accent2"/>
                </a:buClr>
                <a:buFontTx/>
                <a:buNone/>
              </a:pPr>
              <a:r>
                <a:rPr kumimoji="1" lang="de-DE" altLang="de-DE" sz="1400" dirty="0">
                  <a:ea typeface="ＭＳ Ｐゴシック" panose="020B0600070205080204" pitchFamily="34" charset="-128"/>
                </a:rPr>
                <a:t>(Dauer: 18 Monate)</a:t>
              </a:r>
            </a:p>
            <a:p>
              <a:pPr>
                <a:spcBef>
                  <a:spcPct val="0"/>
                </a:spcBef>
                <a:buClr>
                  <a:schemeClr val="accent2"/>
                </a:buClr>
                <a:buFontTx/>
                <a:buNone/>
              </a:pPr>
              <a:endParaRPr kumimoji="1" lang="de-DE" altLang="de-DE" sz="800" dirty="0">
                <a:ea typeface="ＭＳ Ｐゴシック" panose="020B0600070205080204" pitchFamily="34" charset="-128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333399"/>
                </a:buClr>
                <a:buFontTx/>
                <a:buNone/>
              </a:pPr>
              <a:r>
                <a:rPr kumimoji="1" lang="de-DE" altLang="de-DE" sz="1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Seminare für das</a:t>
              </a:r>
              <a:br>
                <a:rPr kumimoji="1" lang="de-DE" altLang="de-DE" sz="1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</a:br>
              <a:r>
                <a:rPr kumimoji="1" lang="de-DE" altLang="de-DE" sz="1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Lehramt Sonderpädagogik</a:t>
              </a:r>
            </a:p>
            <a:p>
              <a:pPr>
                <a:spcBef>
                  <a:spcPts val="1200"/>
                </a:spcBef>
                <a:buClr>
                  <a:schemeClr val="accent2"/>
                </a:buClr>
              </a:pPr>
              <a:r>
                <a:rPr kumimoji="1" lang="de-DE" altLang="de-DE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ＭＳ Ｐゴシック" panose="020B0600070205080204" pitchFamily="34" charset="-128"/>
                </a:rPr>
                <a:t>Freiburg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Tx/>
                <a:buFontTx/>
                <a:buNone/>
                <a:tabLst/>
                <a:defRPr/>
              </a:pPr>
              <a:r>
                <a:rPr kumimoji="1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mit seinem dezentralen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Tx/>
                <a:buFontTx/>
                <a:buNone/>
                <a:tabLst/>
                <a:defRPr/>
              </a:pPr>
              <a:r>
                <a:rPr kumimoji="1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Standort in </a:t>
              </a:r>
              <a:r>
                <a:rPr kumimoji="1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Rottweil</a:t>
              </a:r>
              <a:endParaRPr kumimoji="1" lang="de-DE" altLang="de-DE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endParaRPr>
            </a:p>
            <a:p>
              <a:pPr>
                <a:spcBef>
                  <a:spcPts val="1200"/>
                </a:spcBef>
                <a:buClr>
                  <a:schemeClr val="accent2"/>
                </a:buClr>
              </a:pPr>
              <a:r>
                <a:rPr kumimoji="1" lang="de-DE" altLang="de-DE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ＭＳ Ｐゴシック" panose="020B0600070205080204" pitchFamily="34" charset="-128"/>
                </a:rPr>
                <a:t>Heidelberg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Tx/>
                <a:buFontTx/>
                <a:buNone/>
                <a:tabLst/>
                <a:defRPr/>
              </a:pPr>
              <a:r>
                <a:rPr kumimoji="1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mit seinem dezentralen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Tx/>
                <a:buFontTx/>
                <a:buNone/>
                <a:tabLst/>
                <a:defRPr/>
              </a:pPr>
              <a:r>
                <a:rPr kumimoji="1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Standort in </a:t>
              </a:r>
              <a:r>
                <a:rPr kumimoji="1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Pforzheim</a:t>
              </a:r>
              <a:endParaRPr kumimoji="1" lang="de-DE" altLang="de-DE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endParaRPr>
            </a:p>
            <a:p>
              <a:pPr>
                <a:spcBef>
                  <a:spcPts val="1200"/>
                </a:spcBef>
                <a:buClr>
                  <a:schemeClr val="accent2"/>
                </a:buClr>
              </a:pPr>
              <a:r>
                <a:rPr kumimoji="1" lang="de-DE" altLang="de-DE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ＭＳ Ｐゴシック" panose="020B0600070205080204" pitchFamily="34" charset="-128"/>
                </a:rPr>
                <a:t>Stuttgart</a:t>
              </a:r>
            </a:p>
            <a:p>
              <a:pPr>
                <a:spcBef>
                  <a:spcPct val="0"/>
                </a:spcBef>
                <a:buClr>
                  <a:srgbClr val="333399"/>
                </a:buClr>
                <a:buFontTx/>
                <a:buNone/>
              </a:pPr>
              <a:r>
                <a:rPr kumimoji="1" lang="de-DE" altLang="de-DE" sz="1600" b="1" dirty="0">
                  <a:solidFill>
                    <a:srgbClr val="333399"/>
                  </a:solidFill>
                  <a:ea typeface="ＭＳ Ｐゴシック" panose="020B0600070205080204" pitchFamily="34" charset="-128"/>
                </a:rPr>
                <a:t>mit seinen dezentralen</a:t>
              </a:r>
            </a:p>
            <a:p>
              <a:pPr>
                <a:spcBef>
                  <a:spcPct val="0"/>
                </a:spcBef>
                <a:buClr>
                  <a:srgbClr val="333399"/>
                </a:buClr>
                <a:buFontTx/>
                <a:buNone/>
              </a:pPr>
              <a:r>
                <a:rPr kumimoji="1" lang="de-DE" altLang="de-DE" sz="1600" b="1" dirty="0">
                  <a:solidFill>
                    <a:srgbClr val="333399"/>
                  </a:solidFill>
                  <a:ea typeface="ＭＳ Ｐゴシック" panose="020B0600070205080204" pitchFamily="34" charset="-128"/>
                </a:rPr>
                <a:t>Standorten in</a:t>
              </a:r>
            </a:p>
            <a:p>
              <a:pPr lvl="1">
                <a:spcBef>
                  <a:spcPct val="0"/>
                </a:spcBef>
                <a:buClr>
                  <a:srgbClr val="333399"/>
                </a:buClr>
                <a:buFont typeface="Courier New" panose="02070309020205020404" pitchFamily="49" charset="0"/>
                <a:buChar char="o"/>
              </a:pPr>
              <a:r>
                <a:rPr kumimoji="1" lang="de-DE" altLang="de-DE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ＭＳ Ｐゴシック" panose="020B0600070205080204" pitchFamily="34" charset="-128"/>
                </a:rPr>
                <a:t>Bad Mergentheim</a:t>
              </a:r>
            </a:p>
            <a:p>
              <a:pPr lvl="1">
                <a:spcBef>
                  <a:spcPct val="0"/>
                </a:spcBef>
                <a:buClr>
                  <a:srgbClr val="333399"/>
                </a:buClr>
                <a:buFont typeface="Courier New" panose="02070309020205020404" pitchFamily="49" charset="0"/>
                <a:buChar char="o"/>
              </a:pPr>
              <a:r>
                <a:rPr kumimoji="1" lang="de-DE" altLang="de-DE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ＭＳ Ｐゴシック" panose="020B0600070205080204" pitchFamily="34" charset="-128"/>
                </a:rPr>
                <a:t>Ellwangen</a:t>
              </a:r>
            </a:p>
            <a:p>
              <a:pPr lvl="1">
                <a:spcBef>
                  <a:spcPct val="0"/>
                </a:spcBef>
                <a:buClr>
                  <a:srgbClr val="333399"/>
                </a:buClr>
                <a:buFont typeface="Courier New" panose="02070309020205020404" pitchFamily="49" charset="0"/>
                <a:buChar char="o"/>
              </a:pPr>
              <a:r>
                <a:rPr kumimoji="1" lang="de-DE" altLang="de-DE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ＭＳ Ｐゴシック" panose="020B0600070205080204" pitchFamily="34" charset="-128"/>
                </a:rPr>
                <a:t>Weingarten</a:t>
              </a:r>
            </a:p>
          </p:txBody>
        </p:sp>
        <p:sp>
          <p:nvSpPr>
            <p:cNvPr id="4106" name="Rectangle 14">
              <a:extLst>
                <a:ext uri="{FF2B5EF4-FFF2-40B4-BE49-F238E27FC236}">
                  <a16:creationId xmlns:a16="http://schemas.microsoft.com/office/drawing/2014/main" id="{85120896-2FC9-409D-9DF6-0C61FCC90D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97187" y="3304363"/>
              <a:ext cx="4958684" cy="330200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Font typeface="Monotype Sorts"/>
                <a:buNone/>
              </a:pPr>
              <a:r>
                <a:rPr kumimoji="1" lang="de-DE" altLang="de-DE" b="1">
                  <a:ea typeface="ＭＳ Ｐゴシック" panose="020B0600070205080204" pitchFamily="34" charset="-128"/>
                </a:rPr>
                <a:t> Abschließende Staatsprüfung</a:t>
              </a:r>
            </a:p>
          </p:txBody>
        </p:sp>
      </p:grpSp>
      <p:sp>
        <p:nvSpPr>
          <p:cNvPr id="4103" name="Rectangle 5">
            <a:extLst>
              <a:ext uri="{FF2B5EF4-FFF2-40B4-BE49-F238E27FC236}">
                <a16:creationId xmlns:a16="http://schemas.microsoft.com/office/drawing/2014/main" id="{C4640D7B-3AE9-4D81-8E89-40BBF7ABD94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65465" y="2746710"/>
            <a:ext cx="4958435" cy="1439863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333399"/>
              </a:buClr>
            </a:pPr>
            <a:r>
              <a:rPr kumimoji="1" lang="de-DE" altLang="de-DE" b="1">
                <a:solidFill>
                  <a:srgbClr val="000000"/>
                </a:solidFill>
              </a:rPr>
              <a:t>Dritte Phase:</a:t>
            </a:r>
          </a:p>
          <a:p>
            <a:pPr algn="ctr">
              <a:spcBef>
                <a:spcPts val="4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de-DE" altLang="de-DE">
                <a:ea typeface="ＭＳ Ｐゴシック" panose="020B0600070205080204" pitchFamily="34" charset="-128"/>
              </a:rPr>
              <a:t>Schuldienst als Lehrkraft Sonderpädagogik </a:t>
            </a:r>
          </a:p>
          <a:p>
            <a:pPr algn="ctr">
              <a:spcBef>
                <a:spcPts val="4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de-DE" altLang="de-DE">
                <a:ea typeface="ＭＳ Ｐゴシック" panose="020B0600070205080204" pitchFamily="34" charset="-128"/>
              </a:rPr>
              <a:t>an einem SBBZ, einer allgemeinen</a:t>
            </a:r>
          </a:p>
          <a:p>
            <a:pPr algn="ctr">
              <a:spcBef>
                <a:spcPts val="400"/>
              </a:spcBef>
              <a:buClr>
                <a:schemeClr val="accent2"/>
              </a:buClr>
              <a:buFont typeface="Monotype Sorts"/>
              <a:buNone/>
            </a:pPr>
            <a:r>
              <a:rPr kumimoji="1" lang="de-DE" altLang="de-DE">
                <a:ea typeface="ＭＳ Ｐゴシック" panose="020B0600070205080204" pitchFamily="34" charset="-128"/>
              </a:rPr>
              <a:t>oder einer beruflichen Schule  </a:t>
            </a:r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8EBE89DB-32A7-4B89-AC16-5E191696E991}"/>
              </a:ext>
            </a:extLst>
          </p:cNvPr>
          <p:cNvSpPr/>
          <p:nvPr/>
        </p:nvSpPr>
        <p:spPr>
          <a:xfrm>
            <a:off x="7019925" y="3217863"/>
            <a:ext cx="455613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27A86F7-C064-45EB-91A4-9FA80A86F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638" y="260350"/>
            <a:ext cx="8229600" cy="1143000"/>
          </a:xfrm>
          <a:solidFill>
            <a:srgbClr val="F4FAFA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/>
              <a:t>2. Informationen rund um die Bewerbung zum Vorbereitungsdienst</a:t>
            </a:r>
          </a:p>
        </p:txBody>
      </p:sp>
      <p:sp>
        <p:nvSpPr>
          <p:cNvPr id="5123" name="Fußzeilenplatzhalter 3">
            <a:extLst>
              <a:ext uri="{FF2B5EF4-FFF2-40B4-BE49-F238E27FC236}">
                <a16:creationId xmlns:a16="http://schemas.microsoft.com/office/drawing/2014/main" id="{63D68849-5DBE-4D32-8A39-D3003A04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150" y="6237288"/>
            <a:ext cx="5473700" cy="476250"/>
          </a:xfrm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/>
              <a:t>Information zum Vorbereitungsdienst im Lehramt Sonderpädagogik in Baden-Württemberg, Stand 2025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28638" y="1556792"/>
            <a:ext cx="8229600" cy="3416320"/>
            <a:chOff x="528638" y="1556792"/>
            <a:chExt cx="8229600" cy="3416320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70BFEFB5-3628-4E16-8B7D-514ADD21E59B}"/>
                </a:ext>
              </a:extLst>
            </p:cNvPr>
            <p:cNvSpPr txBox="1"/>
            <p:nvPr/>
          </p:nvSpPr>
          <p:spPr>
            <a:xfrm>
              <a:off x="528638" y="1556792"/>
              <a:ext cx="8229600" cy="3416320"/>
            </a:xfrm>
            <a:prstGeom prst="rect">
              <a:avLst/>
            </a:prstGeom>
            <a:noFill/>
            <a:ln>
              <a:solidFill>
                <a:srgbClr val="C6E6E8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Informationen zu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de-DE" dirty="0">
                  <a:cs typeface="+mn-cs"/>
                </a:rPr>
                <a:t>den Zulassungsvoraussetzungen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de-DE" dirty="0">
                  <a:cs typeface="+mn-cs"/>
                </a:rPr>
                <a:t>zum Zulassungsverfahren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de-DE" dirty="0">
                  <a:cs typeface="+mn-cs"/>
                </a:rPr>
                <a:t>zum Vorbereitungsdienst in Teilzeit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dirty="0" err="1">
                  <a:cs typeface="+mn-cs"/>
                </a:rPr>
                <a:t>Zum</a:t>
              </a:r>
              <a:r>
                <a:rPr lang="en-US" dirty="0">
                  <a:cs typeface="+mn-cs"/>
                </a:rPr>
                <a:t> </a:t>
              </a:r>
              <a:r>
                <a:rPr lang="en-US" dirty="0" err="1">
                  <a:cs typeface="+mn-cs"/>
                </a:rPr>
                <a:t>Vorbereitungsdienst</a:t>
              </a:r>
              <a:r>
                <a:rPr lang="en-US" dirty="0">
                  <a:cs typeface="+mn-cs"/>
                </a:rPr>
                <a:t> </a:t>
              </a:r>
              <a:r>
                <a:rPr lang="en-US" dirty="0" err="1">
                  <a:cs typeface="+mn-cs"/>
                </a:rPr>
                <a:t>bei</a:t>
              </a:r>
              <a:r>
                <a:rPr lang="en-US" dirty="0">
                  <a:cs typeface="+mn-cs"/>
                </a:rPr>
                <a:t> </a:t>
              </a:r>
              <a:r>
                <a:rPr lang="en-US" dirty="0" err="1">
                  <a:cs typeface="+mn-cs"/>
                </a:rPr>
                <a:t>Schwerbehinderung</a:t>
              </a:r>
              <a:r>
                <a:rPr lang="en-US" dirty="0">
                  <a:cs typeface="+mn-cs"/>
                </a:rPr>
                <a:t> </a:t>
              </a:r>
              <a:r>
                <a:rPr lang="en-US" dirty="0" err="1">
                  <a:cs typeface="+mn-cs"/>
                </a:rPr>
                <a:t>oder</a:t>
              </a:r>
              <a:r>
                <a:rPr lang="en-US" dirty="0">
                  <a:cs typeface="+mn-cs"/>
                </a:rPr>
                <a:t> </a:t>
              </a:r>
              <a:r>
                <a:rPr lang="en-US" dirty="0" err="1">
                  <a:cs typeface="+mn-cs"/>
                </a:rPr>
                <a:t>Gleichstellung</a:t>
              </a:r>
              <a:endParaRPr lang="de-DE" dirty="0">
                <a:cs typeface="+mn-cs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de-DE" dirty="0">
                  <a:cs typeface="+mn-cs"/>
                </a:rPr>
                <a:t>Zum Gasthörer*</a:t>
              </a:r>
              <a:r>
                <a:rPr lang="de-DE" dirty="0" err="1">
                  <a:cs typeface="+mn-cs"/>
                </a:rPr>
                <a:t>innenstatus</a:t>
              </a:r>
              <a:endParaRPr lang="de-DE" dirty="0">
                <a:cs typeface="+mn-cs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de-DE" dirty="0">
                  <a:cs typeface="+mn-cs"/>
                </a:rPr>
                <a:t>zu Ansprechpartner*innen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de-DE" dirty="0">
                  <a:cs typeface="+mn-cs"/>
                </a:rPr>
                <a:t>zu Ausbildungsfächern an den einzelnen Seminaren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de-DE" dirty="0">
                <a:cs typeface="+mn-cs"/>
              </a:endParaRPr>
            </a:p>
            <a:p>
              <a:pPr>
                <a:defRPr/>
              </a:pPr>
              <a:r>
                <a:rPr lang="de-DE" dirty="0">
                  <a:cs typeface="+mn-cs"/>
                </a:rPr>
                <a:t>sowie den Zugang zum Bewerbungsportal</a:t>
              </a:r>
            </a:p>
            <a:p>
              <a:pPr>
                <a:defRPr/>
              </a:pPr>
              <a:r>
                <a:rPr lang="de-DE" dirty="0">
                  <a:cs typeface="+mn-cs"/>
                </a:rPr>
                <a:t>finden Sie hier:</a:t>
              </a:r>
            </a:p>
            <a:p>
              <a:pPr marL="285750" indent="-285750">
                <a:buFontTx/>
                <a:buChar char="-"/>
                <a:defRPr/>
              </a:pPr>
              <a:endParaRPr lang="de-DE" dirty="0">
                <a:cs typeface="+mn-cs"/>
              </a:endParaRPr>
            </a:p>
          </p:txBody>
        </p:sp>
        <p:sp>
          <p:nvSpPr>
            <p:cNvPr id="5124" name="Rechteck 4">
              <a:extLst>
                <a:ext uri="{FF2B5EF4-FFF2-40B4-BE49-F238E27FC236}">
                  <a16:creationId xmlns:a16="http://schemas.microsoft.com/office/drawing/2014/main" id="{5395F413-C3BF-4C96-875E-C57F7DD72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4293096"/>
              <a:ext cx="63357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de-DE" altLang="de-DE" sz="2000" dirty="0">
                  <a:hlinkClick r:id="rId2"/>
                </a:rPr>
                <a:t>https://lehrer-online-bw.de/,Lde/Startseite/vdonline</a:t>
              </a:r>
              <a:endParaRPr lang="de-DE" altLang="de-DE" sz="20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ADE2F7-4D91-4745-B318-F1460B29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3648" y="6245225"/>
            <a:ext cx="5544616" cy="476250"/>
          </a:xfrm>
        </p:spPr>
        <p:txBody>
          <a:bodyPr/>
          <a:lstStyle/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  <a:endParaRPr lang="de-DE" dirty="0"/>
          </a:p>
        </p:txBody>
      </p:sp>
      <p:pic>
        <p:nvPicPr>
          <p:cNvPr id="5" name="Bildplatzhalter 6" descr="LEHRER-ONLINE-BW - Vorbereitungsdienst">
            <a:extLst>
              <a:ext uri="{FF2B5EF4-FFF2-40B4-BE49-F238E27FC236}">
                <a16:creationId xmlns:a16="http://schemas.microsoft.com/office/drawing/2014/main" id="{B1BD67FF-F8B0-4786-98F0-A600673C9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189562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0CEC9D-B554-4331-AE9E-EDD7264B82A2}"/>
              </a:ext>
            </a:extLst>
          </p:cNvPr>
          <p:cNvGrpSpPr/>
          <p:nvPr/>
        </p:nvGrpSpPr>
        <p:grpSpPr>
          <a:xfrm>
            <a:off x="3203848" y="2130425"/>
            <a:ext cx="5325382" cy="4114800"/>
            <a:chOff x="2987824" y="2379750"/>
            <a:chExt cx="5325382" cy="4114800"/>
          </a:xfrm>
        </p:grpSpPr>
        <p:pic>
          <p:nvPicPr>
            <p:cNvPr id="6" name="Bildplatzhalter 6">
              <a:extLst>
                <a:ext uri="{FF2B5EF4-FFF2-40B4-BE49-F238E27FC236}">
                  <a16:creationId xmlns:a16="http://schemas.microsoft.com/office/drawing/2014/main" id="{3D097FAA-1D45-4E8D-91E4-D545DCB82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379750"/>
              <a:ext cx="5325382" cy="411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7360D824-84B1-46AA-8031-D188C56457FE}"/>
                </a:ext>
              </a:extLst>
            </p:cNvPr>
            <p:cNvSpPr/>
            <p:nvPr/>
          </p:nvSpPr>
          <p:spPr bwMode="auto">
            <a:xfrm>
              <a:off x="3995936" y="5729287"/>
              <a:ext cx="1571625" cy="34607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7" name="Pfeil nach rechts 8">
              <a:extLst>
                <a:ext uri="{FF2B5EF4-FFF2-40B4-BE49-F238E27FC236}">
                  <a16:creationId xmlns:a16="http://schemas.microsoft.com/office/drawing/2014/main" id="{CCA4972B-6556-4A10-BCBF-D5B6AEE4BD83}"/>
                </a:ext>
              </a:extLst>
            </p:cNvPr>
            <p:cNvSpPr/>
            <p:nvPr/>
          </p:nvSpPr>
          <p:spPr bwMode="auto">
            <a:xfrm rot="8893338" flipV="1">
              <a:off x="5083101" y="5573310"/>
              <a:ext cx="715962" cy="26987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1000" dirty="0">
                  <a:solidFill>
                    <a:schemeClr val="tx1"/>
                  </a:solidFill>
                  <a:hlinkClick r:id="rId4"/>
                </a:rPr>
                <a:t>Hier</a:t>
              </a:r>
              <a:endParaRPr lang="de-DE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7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158DA6F-6023-49AE-9F92-EFB41823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9692" y="6215211"/>
            <a:ext cx="5544616" cy="476250"/>
          </a:xfrm>
        </p:spPr>
        <p:txBody>
          <a:bodyPr/>
          <a:lstStyle/>
          <a:p>
            <a:pPr>
              <a:defRPr/>
            </a:pPr>
            <a:r>
              <a:rPr lang="de-DE"/>
              <a:t>Information zum Vorbereitungsdienst im Lehramt Sonderpädagogik in Baden-Württemberg, Stand 2025</a:t>
            </a:r>
            <a:endParaRPr lang="de-DE" dirty="0"/>
          </a:p>
        </p:txBody>
      </p:sp>
      <p:pic>
        <p:nvPicPr>
          <p:cNvPr id="3" name="Bildplatzhalter 6" descr="LEHRER-ONLINE-BW - Sonderpädagogik">
            <a:extLst>
              <a:ext uri="{FF2B5EF4-FFF2-40B4-BE49-F238E27FC236}">
                <a16:creationId xmlns:a16="http://schemas.microsoft.com/office/drawing/2014/main" id="{2624BE01-6258-4D52-873B-E9D5D35058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04664"/>
            <a:ext cx="502276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platzhalter 5" descr="LEHRER-ONLINE-BW - Sonderpädagogik">
            <a:extLst>
              <a:ext uri="{FF2B5EF4-FFF2-40B4-BE49-F238E27FC236}">
                <a16:creationId xmlns:a16="http://schemas.microsoft.com/office/drawing/2014/main" id="{2516EEA1-F237-4416-95EE-49B8C4941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992187"/>
            <a:ext cx="4064948" cy="4873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feil nach rechts 13">
            <a:extLst>
              <a:ext uri="{FF2B5EF4-FFF2-40B4-BE49-F238E27FC236}">
                <a16:creationId xmlns:a16="http://schemas.microsoft.com/office/drawing/2014/main" id="{8D146BEA-8FB6-46EA-927E-84FC67087923}"/>
              </a:ext>
            </a:extLst>
          </p:cNvPr>
          <p:cNvSpPr/>
          <p:nvPr/>
        </p:nvSpPr>
        <p:spPr bwMode="auto">
          <a:xfrm rot="8893338" flipV="1">
            <a:off x="7067140" y="4842635"/>
            <a:ext cx="715963" cy="2698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  <a:hlinkClick r:id="rId4"/>
              </a:rPr>
              <a:t>Hier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9" name="Pfeil nach rechts 18">
            <a:extLst>
              <a:ext uri="{FF2B5EF4-FFF2-40B4-BE49-F238E27FC236}">
                <a16:creationId xmlns:a16="http://schemas.microsoft.com/office/drawing/2014/main" id="{7CDC076B-5FE0-4140-A1C2-15E7B7220E95}"/>
              </a:ext>
            </a:extLst>
          </p:cNvPr>
          <p:cNvSpPr/>
          <p:nvPr/>
        </p:nvSpPr>
        <p:spPr bwMode="auto">
          <a:xfrm rot="1807534">
            <a:off x="5125686" y="5006703"/>
            <a:ext cx="715963" cy="29282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  <a:hlinkClick r:id="rId5"/>
              </a:rPr>
              <a:t>Hier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" name="Pfeil nach rechts 19">
            <a:extLst>
              <a:ext uri="{FF2B5EF4-FFF2-40B4-BE49-F238E27FC236}">
                <a16:creationId xmlns:a16="http://schemas.microsoft.com/office/drawing/2014/main" id="{A72D4BDC-4027-46CC-A889-43DFB0B88FC8}"/>
              </a:ext>
            </a:extLst>
          </p:cNvPr>
          <p:cNvSpPr/>
          <p:nvPr/>
        </p:nvSpPr>
        <p:spPr bwMode="auto">
          <a:xfrm rot="8893338" flipV="1">
            <a:off x="7062051" y="5181351"/>
            <a:ext cx="715962" cy="27146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  <a:hlinkClick r:id="rId6"/>
              </a:rPr>
              <a:t>Hier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1" name="Pfeil nach rechts 21">
            <a:extLst>
              <a:ext uri="{FF2B5EF4-FFF2-40B4-BE49-F238E27FC236}">
                <a16:creationId xmlns:a16="http://schemas.microsoft.com/office/drawing/2014/main" id="{7030873D-1DF3-4937-99FD-0D196F77D0E2}"/>
              </a:ext>
            </a:extLst>
          </p:cNvPr>
          <p:cNvSpPr/>
          <p:nvPr/>
        </p:nvSpPr>
        <p:spPr bwMode="auto">
          <a:xfrm rot="1581039">
            <a:off x="5115333" y="5320616"/>
            <a:ext cx="715962" cy="32749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  <a:hlinkClick r:id="rId7"/>
              </a:rPr>
              <a:t>Hier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2" name="Ellipse 11">
            <a:hlinkClick r:id="rId8"/>
            <a:extLst>
              <a:ext uri="{FF2B5EF4-FFF2-40B4-BE49-F238E27FC236}">
                <a16:creationId xmlns:a16="http://schemas.microsoft.com/office/drawing/2014/main" id="{82552813-6CB4-47BE-A77B-0A7810DA55DE}"/>
              </a:ext>
            </a:extLst>
          </p:cNvPr>
          <p:cNvSpPr/>
          <p:nvPr/>
        </p:nvSpPr>
        <p:spPr bwMode="auto">
          <a:xfrm>
            <a:off x="4762496" y="3029447"/>
            <a:ext cx="3265888" cy="6334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16EA43EE-4459-45BC-A02A-BF31FDB06C33}"/>
              </a:ext>
            </a:extLst>
          </p:cNvPr>
          <p:cNvSpPr/>
          <p:nvPr/>
        </p:nvSpPr>
        <p:spPr>
          <a:xfrm rot="20289919">
            <a:off x="7833255" y="2876684"/>
            <a:ext cx="1094408" cy="42396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Hier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5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6913" y="764704"/>
            <a:ext cx="5361363" cy="4525963"/>
          </a:xfrm>
          <a:prstGeom prst="rect">
            <a:avLst/>
          </a:prstGeom>
        </p:spPr>
      </p:pic>
      <p:pic>
        <p:nvPicPr>
          <p:cNvPr id="10" name="Bildplatzhalter 5" descr="LEHRER-ONLINE-BW - Sonderpädagogik">
            <a:extLst>
              <a:ext uri="{FF2B5EF4-FFF2-40B4-BE49-F238E27FC236}">
                <a16:creationId xmlns:a16="http://schemas.microsoft.com/office/drawing/2014/main" id="{8A805E62-D0B6-4F33-B0E0-B6CA55223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303756"/>
            <a:ext cx="4064948" cy="4873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195" name="Titel 1">
            <a:extLst>
              <a:ext uri="{FF2B5EF4-FFF2-40B4-BE49-F238E27FC236}">
                <a16:creationId xmlns:a16="http://schemas.microsoft.com/office/drawing/2014/main" id="{27ECC691-D809-43B5-93D4-6A28C3415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74873"/>
            <a:ext cx="8641655" cy="935038"/>
          </a:xfrm>
          <a:solidFill>
            <a:srgbClr val="F4FAFA"/>
          </a:solidFill>
          <a:ln>
            <a:solidFill>
              <a:srgbClr val="C6E6E8"/>
            </a:solidFill>
          </a:ln>
        </p:spPr>
        <p:txBody>
          <a:bodyPr/>
          <a:lstStyle/>
          <a:p>
            <a:r>
              <a:rPr lang="de-DE" altLang="de-DE" sz="2000" dirty="0"/>
              <a:t>Zusammenfassende Informationen zum Vorbereitungsdienst für das Lehramt Sonderpädagogik finden sich im Merkblatt</a:t>
            </a:r>
          </a:p>
        </p:txBody>
      </p:sp>
      <p:sp>
        <p:nvSpPr>
          <p:cNvPr id="8196" name="Fußzeilenplatzhalter 3">
            <a:extLst>
              <a:ext uri="{FF2B5EF4-FFF2-40B4-BE49-F238E27FC236}">
                <a16:creationId xmlns:a16="http://schemas.microsoft.com/office/drawing/2014/main" id="{FAD55AB1-16F7-4FDC-811F-CA6D56A29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308725"/>
            <a:ext cx="5616575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26E5D10-3EE1-4A89-983F-2F51F8CE6280}"/>
              </a:ext>
            </a:extLst>
          </p:cNvPr>
          <p:cNvGrpSpPr>
            <a:grpSpLocks/>
          </p:cNvGrpSpPr>
          <p:nvPr/>
        </p:nvGrpSpPr>
        <p:grpSpPr bwMode="auto">
          <a:xfrm>
            <a:off x="311042" y="1988841"/>
            <a:ext cx="4404974" cy="1901180"/>
            <a:chOff x="300256" y="-1147715"/>
            <a:chExt cx="4987989" cy="3712619"/>
          </a:xfrm>
        </p:grpSpPr>
        <p:sp>
          <p:nvSpPr>
            <p:cNvPr id="7" name="Ellipse 6">
              <a:hlinkClick r:id="rId4"/>
              <a:extLst>
                <a:ext uri="{FF2B5EF4-FFF2-40B4-BE49-F238E27FC236}">
                  <a16:creationId xmlns:a16="http://schemas.microsoft.com/office/drawing/2014/main" id="{3224EFD1-91F7-4393-8385-82253AC389AD}"/>
                </a:ext>
              </a:extLst>
            </p:cNvPr>
            <p:cNvSpPr/>
            <p:nvPr/>
          </p:nvSpPr>
          <p:spPr>
            <a:xfrm>
              <a:off x="300256" y="1773170"/>
              <a:ext cx="3997407" cy="7917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9B11A3F0-0DD5-4594-880E-4C26BA96631C}"/>
                </a:ext>
              </a:extLst>
            </p:cNvPr>
            <p:cNvCxnSpPr>
              <a:cxnSpLocks/>
              <a:stCxn id="7" idx="7"/>
            </p:cNvCxnSpPr>
            <p:nvPr/>
          </p:nvCxnSpPr>
          <p:spPr>
            <a:xfrm flipV="1">
              <a:off x="3712256" y="-1147715"/>
              <a:ext cx="1575989" cy="303683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FA043E3A-80FC-47E5-AE77-779E6E10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4FAFA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 dirty="0"/>
              <a:t>Wichtige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19CE6-2A18-4E9E-B35E-C0B4130C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endParaRPr lang="de-DE" sz="2400" dirty="0">
              <a:hlinkClick r:id="rId2"/>
            </a:endParaRPr>
          </a:p>
          <a:p>
            <a:pPr marL="0" indent="0">
              <a:buFontTx/>
              <a:buNone/>
              <a:defRPr/>
            </a:pPr>
            <a:endParaRPr lang="de-DE" sz="2400" dirty="0">
              <a:hlinkClick r:id="rId2"/>
            </a:endParaRPr>
          </a:p>
          <a:p>
            <a:pPr marL="0" indent="0">
              <a:buFontTx/>
              <a:buNone/>
              <a:defRPr/>
            </a:pPr>
            <a:r>
              <a:rPr lang="de-DE" sz="2400" dirty="0">
                <a:hlinkClick r:id="rId2"/>
              </a:rPr>
              <a:t>Unterbrechungszeitraum zwischen Studienabschluss und Ausnahme des Vorbereitungsdienstes:</a:t>
            </a:r>
            <a:endParaRPr lang="de-DE" sz="2400" dirty="0"/>
          </a:p>
          <a:p>
            <a:pPr marL="719138" indent="-363538">
              <a:defRPr/>
            </a:pPr>
            <a:r>
              <a:rPr lang="de-DE" sz="2000" dirty="0"/>
              <a:t>Wenn mehr als 4 Jahre zwischen dem Zeugnisdatum des Studienabschluss und dem Beginn des VD liegen, muss vor der Zulassung ein Kolloquium am Seminar abgelegt werden.</a:t>
            </a:r>
          </a:p>
          <a:p>
            <a:pPr marL="355600" indent="0">
              <a:buNone/>
              <a:defRPr/>
            </a:pPr>
            <a:endParaRPr lang="de-DE" sz="2000" dirty="0"/>
          </a:p>
          <a:p>
            <a:pPr marL="355600" indent="0">
              <a:buNone/>
              <a:defRPr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Bitte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melden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Sie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sich</a:t>
            </a:r>
            <a:r>
              <a:rPr lang="en-US" sz="2000" dirty="0">
                <a:sym typeface="Wingdings" panose="05000000000000000000" pitchFamily="2" charset="2"/>
              </a:rPr>
              <a:t> in </a:t>
            </a:r>
            <a:r>
              <a:rPr lang="en-US" sz="2000" dirty="0" err="1">
                <a:sym typeface="Wingdings" panose="05000000000000000000" pitchFamily="2" charset="2"/>
              </a:rPr>
              <a:t>diesem</a:t>
            </a:r>
            <a:r>
              <a:rPr lang="en-US" sz="2000" dirty="0">
                <a:sym typeface="Wingdings" panose="05000000000000000000" pitchFamily="2" charset="2"/>
              </a:rPr>
              <a:t> Fall </a:t>
            </a:r>
            <a:r>
              <a:rPr lang="en-US" sz="2000" dirty="0" err="1">
                <a:sym typeface="Wingdings" panose="05000000000000000000" pitchFamily="2" charset="2"/>
              </a:rPr>
              <a:t>beim</a:t>
            </a:r>
            <a:r>
              <a:rPr lang="en-US" sz="2000" dirty="0">
                <a:sym typeface="Wingdings" panose="05000000000000000000" pitchFamily="2" charset="2"/>
              </a:rPr>
              <a:t> Seminar </a:t>
            </a:r>
            <a:r>
              <a:rPr lang="en-US" sz="2000" dirty="0" err="1">
                <a:sym typeface="Wingdings" panose="05000000000000000000" pitchFamily="2" charset="2"/>
              </a:rPr>
              <a:t>Ihres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Erstwunsches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  <a:endParaRPr lang="de-DE" sz="2000" dirty="0"/>
          </a:p>
        </p:txBody>
      </p:sp>
      <p:sp>
        <p:nvSpPr>
          <p:cNvPr id="9220" name="Fußzeilenplatzhalter 3">
            <a:extLst>
              <a:ext uri="{FF2B5EF4-FFF2-40B4-BE49-F238E27FC236}">
                <a16:creationId xmlns:a16="http://schemas.microsoft.com/office/drawing/2014/main" id="{283C481C-5744-42A1-921B-10B8D1D0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6381750"/>
            <a:ext cx="5472112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  <a:endParaRPr lang="de-DE" altLang="de-DE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FA043E3A-80FC-47E5-AE77-779E6E10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4FAFA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 dirty="0"/>
              <a:t>Wichtige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19CE6-2A18-4E9E-B35E-C0B4130C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endParaRPr lang="de-DE" sz="2400" dirty="0">
              <a:hlinkClick r:id="rId2"/>
            </a:endParaRPr>
          </a:p>
          <a:p>
            <a:pPr marL="0" indent="0">
              <a:buFontTx/>
              <a:buNone/>
              <a:defRPr/>
            </a:pPr>
            <a:endParaRPr lang="de-DE" sz="2400" dirty="0">
              <a:hlinkClick r:id="rId2"/>
            </a:endParaRPr>
          </a:p>
          <a:p>
            <a:pPr marL="0" indent="0">
              <a:buFontTx/>
              <a:buNone/>
              <a:defRPr/>
            </a:pPr>
            <a:r>
              <a:rPr lang="de-DE" sz="2400" dirty="0">
                <a:hlinkClick r:id="rId2"/>
              </a:rPr>
              <a:t>Vorbereitungsdienst in Teilzeit:</a:t>
            </a:r>
            <a:endParaRPr lang="de-DE" sz="2400" dirty="0"/>
          </a:p>
          <a:p>
            <a:pPr marL="719138" indent="-363538">
              <a:defRPr/>
            </a:pPr>
            <a:r>
              <a:rPr lang="de-DE" sz="1800" dirty="0"/>
              <a:t>Ist möglich, wenn Voraussetzungen hierfür vorliegen,</a:t>
            </a:r>
          </a:p>
          <a:p>
            <a:pPr marL="719138" indent="-363538">
              <a:defRPr/>
            </a:pPr>
            <a:r>
              <a:rPr lang="de-DE" sz="1800" dirty="0"/>
              <a:t>Muss über das Bewerbungsformular beantragt werden,</a:t>
            </a:r>
          </a:p>
          <a:p>
            <a:pPr marL="719138" indent="-363538">
              <a:defRPr/>
            </a:pPr>
            <a:r>
              <a:rPr lang="de-DE" sz="1800" dirty="0"/>
              <a:t>Vorbereitungsdienst in Teilzeit dauert i.d.R. 5 Schulhalbjahre.</a:t>
            </a:r>
          </a:p>
          <a:p>
            <a:pPr marL="719138" indent="-363538">
              <a:defRPr/>
            </a:pPr>
            <a:r>
              <a:rPr lang="en-US" sz="1800" dirty="0" err="1"/>
              <a:t>Eine</a:t>
            </a:r>
            <a:r>
              <a:rPr lang="en-US" sz="1800" dirty="0"/>
              <a:t> </a:t>
            </a:r>
            <a:r>
              <a:rPr lang="en-US" sz="1800" dirty="0" err="1"/>
              <a:t>Beratung</a:t>
            </a:r>
            <a:r>
              <a:rPr lang="en-US" sz="1800" dirty="0"/>
              <a:t> am Seminar </a:t>
            </a:r>
            <a:r>
              <a:rPr lang="en-US" sz="1800" dirty="0" err="1"/>
              <a:t>Ihres</a:t>
            </a:r>
            <a:r>
              <a:rPr lang="en-US" sz="1800" dirty="0"/>
              <a:t> </a:t>
            </a:r>
            <a:r>
              <a:rPr lang="en-US" sz="1800" dirty="0" err="1"/>
              <a:t>Erstwunsches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hierfür</a:t>
            </a:r>
            <a:r>
              <a:rPr lang="en-US" sz="1800" dirty="0"/>
              <a:t> </a:t>
            </a:r>
            <a:r>
              <a:rPr lang="en-US" sz="1800" dirty="0" err="1"/>
              <a:t>erforderlich</a:t>
            </a:r>
            <a:endParaRPr lang="en-US" sz="1800" dirty="0"/>
          </a:p>
          <a:p>
            <a:pPr marL="355600" indent="0">
              <a:buNone/>
              <a:defRPr/>
            </a:pPr>
            <a:endParaRPr lang="en-US" sz="1800" dirty="0"/>
          </a:p>
          <a:p>
            <a:pPr marL="355600" indent="0">
              <a:buNone/>
              <a:defRPr/>
            </a:pP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bitte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melden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Sie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sich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beim</a:t>
            </a:r>
            <a:r>
              <a:rPr lang="en-US" sz="1800" dirty="0">
                <a:sym typeface="Wingdings" panose="05000000000000000000" pitchFamily="2" charset="2"/>
              </a:rPr>
              <a:t> Seminar </a:t>
            </a:r>
            <a:r>
              <a:rPr lang="en-US" sz="1800" dirty="0" err="1">
                <a:sym typeface="Wingdings" panose="05000000000000000000" pitchFamily="2" charset="2"/>
              </a:rPr>
              <a:t>Ihres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Erstwunsches</a:t>
            </a:r>
            <a:endParaRPr lang="de-DE" sz="1800" dirty="0"/>
          </a:p>
          <a:p>
            <a:pPr marL="355600" indent="0">
              <a:buNone/>
              <a:defRPr/>
            </a:pPr>
            <a:endParaRPr lang="de-DE" sz="1800" dirty="0"/>
          </a:p>
          <a:p>
            <a:pPr marL="641350" indent="-285750">
              <a:buFont typeface="Wingdings" panose="05000000000000000000" pitchFamily="2" charset="2"/>
              <a:buChar char="à"/>
              <a:defRPr/>
            </a:pPr>
            <a:r>
              <a:rPr lang="en-US" sz="1800" dirty="0" err="1">
                <a:sym typeface="Wingdings" panose="05000000000000000000" pitchFamily="2" charset="2"/>
              </a:rPr>
              <a:t>Weitere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Informationen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finden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Sie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hier</a:t>
            </a:r>
            <a:r>
              <a:rPr lang="en-US" sz="1800" dirty="0">
                <a:sym typeface="Wingdings" panose="05000000000000000000" pitchFamily="2" charset="2"/>
              </a:rPr>
              <a:t>: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>
                <a:sym typeface="Wingdings" panose="05000000000000000000" pitchFamily="2" charset="2"/>
                <a:hlinkClick r:id="rId3"/>
              </a:rPr>
              <a:t>https://lehrer-online-bw.de/,Lde/5171880</a:t>
            </a:r>
            <a:endParaRPr lang="en-US" sz="1800" dirty="0">
              <a:sym typeface="Wingdings" panose="05000000000000000000" pitchFamily="2" charset="2"/>
            </a:endParaRPr>
          </a:p>
        </p:txBody>
      </p:sp>
      <p:sp>
        <p:nvSpPr>
          <p:cNvPr id="9220" name="Fußzeilenplatzhalter 3">
            <a:extLst>
              <a:ext uri="{FF2B5EF4-FFF2-40B4-BE49-F238E27FC236}">
                <a16:creationId xmlns:a16="http://schemas.microsoft.com/office/drawing/2014/main" id="{283C481C-5744-42A1-921B-10B8D1D0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6381750"/>
            <a:ext cx="5472112" cy="476250"/>
          </a:xfrm>
        </p:spPr>
        <p:txBody>
          <a:bodyPr/>
          <a:lstStyle/>
          <a:p>
            <a:pPr>
              <a:defRPr/>
            </a:pPr>
            <a:r>
              <a:rPr lang="de-DE" altLang="de-DE">
                <a:latin typeface="Arial" pitchFamily="34" charset="0"/>
              </a:rPr>
              <a:t>Information zum Vorbereitungsdienst im Lehramt Sonderpädagogik in Baden-Württemberg, Stand 2025</a:t>
            </a:r>
            <a:endParaRPr lang="de-DE" alt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7286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2036</Words>
  <Application>Microsoft Macintosh PowerPoint</Application>
  <PresentationFormat>Bildschirmpräsentation (4:3)</PresentationFormat>
  <Paragraphs>538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Monotype Sorts</vt:lpstr>
      <vt:lpstr>Times New Roman</vt:lpstr>
      <vt:lpstr>Wingdings</vt:lpstr>
      <vt:lpstr>Standarddesign</vt:lpstr>
      <vt:lpstr>Die Zweite Phase  der Ausbildung im ‚Lehramt Sonderpädagogik‘ in Baden-Württemberg</vt:lpstr>
      <vt:lpstr>Sie erhalten Informationen…</vt:lpstr>
      <vt:lpstr>1. Die drei Phasen der Lehrkräftebildung </vt:lpstr>
      <vt:lpstr>2. Informationen rund um die Bewerbung zum Vorbereitungsdienst</vt:lpstr>
      <vt:lpstr>PowerPoint-Präsentation</vt:lpstr>
      <vt:lpstr>PowerPoint-Präsentation</vt:lpstr>
      <vt:lpstr>Zusammenfassende Informationen zum Vorbereitungsdienst für das Lehramt Sonderpädagogik finden sich im Merkblatt</vt:lpstr>
      <vt:lpstr>Wichtige Fragen</vt:lpstr>
      <vt:lpstr>Wichtige Fragen</vt:lpstr>
      <vt:lpstr>Wichtige Fragen</vt:lpstr>
      <vt:lpstr>Wichtige Fragen</vt:lpstr>
      <vt:lpstr>3. Die Bewerbung konkret</vt:lpstr>
      <vt:lpstr>Onlinebewerbung ab 01.05. bis spätestens 01.09. möglich. Bereits vorliegende Unterlagen einreichen.  Alle weiteren bis 15. Dez. nachreichen!</vt:lpstr>
      <vt:lpstr>4. Ausbildungsfächer an Seminarstandorten</vt:lpstr>
      <vt:lpstr>4. Ausbildungsfächer an den Hauptstandorten</vt:lpstr>
      <vt:lpstr>4.1 Ausbildungsfächer an den dezentralen Standorten Stuttgarts</vt:lpstr>
      <vt:lpstr>4.1 Ausbildungsfächer an den dezentralen Standorten Freiburgs und Heidelbergs</vt:lpstr>
      <vt:lpstr>4.1 Ausbildungsfächer an den dezentralen Seminarstandorten</vt:lpstr>
      <vt:lpstr>5. Die Zuweisung an ein Seminar</vt:lpstr>
      <vt:lpstr>6. Die Zuweisung an eine Ausbildungsschule</vt:lpstr>
      <vt:lpstr>7. Der Vorbereitungsdienst an einem Seminar Sonderpädagogik</vt:lpstr>
      <vt:lpstr>Grundsätzliche Konstruktion</vt:lpstr>
      <vt:lpstr>   </vt:lpstr>
      <vt:lpstr>Profilbildung und Spezialisierungen</vt:lpstr>
      <vt:lpstr>Wichtige Frage: Wohin?</vt:lpstr>
      <vt:lpstr>Informationen zu den einzelnen Seminaren und Standorten erhalten Sie auf den jeweiligen Seminarhomepages:</vt:lpstr>
      <vt:lpstr>Weitere offene Fragen?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Entwicklung der Lehrerbildung in der zweiten Phase</dc:title>
  <dc:creator>Stoeppler.Thomas</dc:creator>
  <cp:lastModifiedBy>Lehrer 354990_1</cp:lastModifiedBy>
  <cp:revision>270</cp:revision>
  <cp:lastPrinted>2020-05-19T17:10:11Z</cp:lastPrinted>
  <dcterms:created xsi:type="dcterms:W3CDTF">2010-05-04T07:41:20Z</dcterms:created>
  <dcterms:modified xsi:type="dcterms:W3CDTF">2025-03-26T08:07:17Z</dcterms:modified>
</cp:coreProperties>
</file>